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1EFFEA-E10A-44E1-A71B-303C30CF2547}" type="datetimeFigureOut">
              <a:rPr lang="tr-TR" smtClean="0"/>
              <a:t>03.03.2020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163576-C102-4F85-A066-6C60F4D362AC}" type="slidenum">
              <a:rPr lang="tr-TR" smtClean="0"/>
              <a:t>‹#›</a:t>
            </a:fld>
            <a:endParaRPr lang="tr-TR"/>
          </a:p>
        </p:txBody>
      </p:sp>
    </p:spTree>
    <p:extLst>
      <p:ext uri="{BB962C8B-B14F-4D97-AF65-F5344CB8AC3E}">
        <p14:creationId xmlns:p14="http://schemas.microsoft.com/office/powerpoint/2010/main" val="422984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endParaRPr lang="tr-TR" altLang="tr-TR" smtClean="0"/>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BB1665F-F959-4869-8DC6-726769A0E6A0}" type="slidenum">
              <a:rPr lang="tr-TR" altLang="tr-TR" smtClean="0">
                <a:solidFill>
                  <a:prstClr val="black"/>
                </a:solidFill>
              </a:rPr>
              <a:pPr/>
              <a:t>20</a:t>
            </a:fld>
            <a:endParaRPr lang="tr-TR" altLang="tr-TR"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0FAB5E4-E97E-447C-B0AA-6FE49D09F7FA}" type="slidenum">
              <a:rPr lang="tr-TR" smtClean="0">
                <a:solidFill>
                  <a:prstClr val="black"/>
                </a:solidFill>
              </a:rPr>
              <a:pPr/>
              <a:t>21</a:t>
            </a:fld>
            <a:endParaRPr lang="tr-TR" smtClean="0">
              <a:solidFill>
                <a:prstClr val="black"/>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F5AEF711-5688-4629-BF04-7EB07A488DD2}" type="slidenum">
              <a:rPr lang="tr-TR" smtClean="0">
                <a:solidFill>
                  <a:prstClr val="black"/>
                </a:solidFill>
              </a:rPr>
              <a:pPr/>
              <a:t>24</a:t>
            </a:fld>
            <a:endParaRPr lang="tr-TR" smtClean="0">
              <a:solidFill>
                <a:prstClr val="black"/>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7E5E04C7-25A4-48CB-84C9-B04BAF8D8CE3}" type="slidenum">
              <a:rPr lang="tr-TR" smtClean="0">
                <a:solidFill>
                  <a:prstClr val="black"/>
                </a:solidFill>
              </a:rPr>
              <a:pPr/>
              <a:t>25</a:t>
            </a:fld>
            <a:endParaRPr lang="tr-TR" smtClean="0">
              <a:solidFill>
                <a:prstClr val="black"/>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DDF04BF7-2C71-4227-A399-6F91069FA16B}" type="slidenum">
              <a:rPr lang="tr-TR" smtClean="0">
                <a:solidFill>
                  <a:prstClr val="black"/>
                </a:solidFill>
              </a:rPr>
              <a:pPr/>
              <a:t>26</a:t>
            </a:fld>
            <a:endParaRPr lang="tr-TR"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1199BA1-DB06-44F7-9DA9-DE9BB145AAB0}" type="slidenum">
              <a:rPr lang="tr-TR" smtClean="0">
                <a:solidFill>
                  <a:prstClr val="black"/>
                </a:solidFill>
              </a:rPr>
              <a:pPr/>
              <a:t>27</a:t>
            </a:fld>
            <a:endParaRPr lang="tr-TR" smtClean="0">
              <a:solidFill>
                <a:prstClr val="black"/>
              </a:solidFill>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5A3D2A36-A6CE-4132-9DFF-D92A233A875D}" type="slidenum">
              <a:rPr lang="tr-TR" smtClean="0">
                <a:solidFill>
                  <a:prstClr val="black"/>
                </a:solidFill>
              </a:rPr>
              <a:pPr/>
              <a:t>28</a:t>
            </a:fld>
            <a:endParaRPr lang="tr-TR" smtClean="0">
              <a:solidFill>
                <a:prstClr val="black"/>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D4F37C0-F03F-45FA-A451-E6F15964B57F}" type="slidenum">
              <a:rPr lang="tr-TR" smtClean="0">
                <a:solidFill>
                  <a:prstClr val="black"/>
                </a:solidFill>
              </a:rPr>
              <a:pPr/>
              <a:t>29</a:t>
            </a:fld>
            <a:endParaRPr lang="tr-TR" smtClean="0">
              <a:solidFill>
                <a:prstClr val="black"/>
              </a:solidFill>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1CC8D13-C7DF-456B-A1D2-AAB32D0FB84C}" type="slidenum">
              <a:rPr lang="tr-TR" smtClean="0">
                <a:solidFill>
                  <a:prstClr val="black"/>
                </a:solidFill>
              </a:rPr>
              <a:pPr/>
              <a:t>30</a:t>
            </a:fld>
            <a:endParaRPr lang="tr-TR" smtClean="0">
              <a:solidFill>
                <a:prstClr val="black"/>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8" name="27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17" name="16 Altbilgi Yer Tutucusu"/>
          <p:cNvSpPr>
            <a:spLocks noGrp="1"/>
          </p:cNvSpPr>
          <p:nvPr>
            <p:ph type="ftr" sz="quarter" idx="11"/>
          </p:nvPr>
        </p:nvSpPr>
        <p:spPr/>
        <p:txBody>
          <a:bodyPr/>
          <a:lstStyle>
            <a:extLst/>
          </a:lstStyle>
          <a:p>
            <a:endParaRPr lang="tr-TR">
              <a:solidFill>
                <a:srgbClr val="D6ECFF"/>
              </a:solidFill>
            </a:endParaRPr>
          </a:p>
        </p:txBody>
      </p:sp>
      <p:sp>
        <p:nvSpPr>
          <p:cNvPr id="29" name="28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
        <p:nvSpPr>
          <p:cNvPr id="32" name="31 Dikdörtgen"/>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39" name="38 Dikdörtgen"/>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0" name="39 Dikdörtgen"/>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1" name="40 Dikdörtgen"/>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42" name="41 Dikdörtgen"/>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8" name="7 Başlık"/>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tr-TR" smtClean="0"/>
              <a:t>Asıl başlık stili için tıklatın</a:t>
            </a:r>
            <a:endParaRPr kumimoji="0" lang="en-US"/>
          </a:p>
        </p:txBody>
      </p:sp>
      <p:sp>
        <p:nvSpPr>
          <p:cNvPr id="9" name="8 Alt Başlık"/>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56" name="55 Dikdörtgen"/>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5" name="64 Dikdörtgen"/>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6" name="65 Dikdörtgen"/>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7" name="66 Dikdörtgen"/>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2241518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282898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14" name="13 Serbest Form"/>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5" name="14 Serbest Form"/>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3" name="12 Serbest Form"/>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6" name="15 Serbest Form"/>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7" name="16 Serbest Form"/>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8" name="17 Serbest Form"/>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9" name="18 Serbest Form"/>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0" name="19 Serbest Form"/>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1" name="20 Serbest Form"/>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2" name="21 Serbest Form"/>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3" name="22 Serbest Form"/>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4" name="23 Serbest Form"/>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5" name="24 Serbest Form"/>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6" name="25 Serbest Form"/>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7" name="26 Serbest Form"/>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3" name="2 Metin Yer Tutucusu"/>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
        <p:nvSpPr>
          <p:cNvPr id="7" name="6 Dikdörtgen"/>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Başlık"/>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tr-TR" smtClean="0"/>
              <a:t>Asıl başlık stili için tıklatın</a:t>
            </a:r>
            <a:endParaRPr kumimoji="0" lang="en-US"/>
          </a:p>
        </p:txBody>
      </p:sp>
      <p:sp>
        <p:nvSpPr>
          <p:cNvPr id="8" name="7 Dikdörtgen"/>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8 Dikdörtgen"/>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0" name="9 Dikdörtgen"/>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10 Dikdörtgen"/>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2" name="11 Dikdörtgen"/>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3840949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2064"/>
            <a:ext cx="8229600" cy="9144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6" name="5 Altbilgi Yer Tutucusu"/>
          <p:cNvSpPr>
            <a:spLocks noGrp="1"/>
          </p:cNvSpPr>
          <p:nvPr>
            <p:ph type="ftr" sz="quarter" idx="11"/>
          </p:nvPr>
        </p:nvSpPr>
        <p:spPr/>
        <p:txBody>
          <a:bodyPr/>
          <a:lstStyle>
            <a:extLst/>
          </a:lstStyle>
          <a:p>
            <a:endParaRPr lang="tr-TR">
              <a:solidFill>
                <a:srgbClr val="D6ECFF"/>
              </a:solidFill>
            </a:endParaRP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11977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5" name="24 Dikdörtgen"/>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1 Başlık"/>
          <p:cNvSpPr>
            <a:spLocks noGrp="1"/>
          </p:cNvSpPr>
          <p:nvPr>
            <p:ph type="title"/>
          </p:nvPr>
        </p:nvSpPr>
        <p:spPr>
          <a:xfrm>
            <a:off x="504824" y="512064"/>
            <a:ext cx="7772400" cy="914400"/>
          </a:xfrm>
        </p:spPr>
        <p:txBody>
          <a:bodyPr anchor="t"/>
          <a:lstStyle>
            <a:lvl1pPr>
              <a:defRPr sz="400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8" name="7 Altbilgi Yer Tutucusu"/>
          <p:cNvSpPr>
            <a:spLocks noGrp="1"/>
          </p:cNvSpPr>
          <p:nvPr>
            <p:ph type="ftr" sz="quarter" idx="11"/>
          </p:nvPr>
        </p:nvSpPr>
        <p:spPr/>
        <p:txBody>
          <a:bodyPr/>
          <a:lstStyle>
            <a:extLst/>
          </a:lstStyle>
          <a:p>
            <a:endParaRPr lang="tr-TR">
              <a:solidFill>
                <a:srgbClr val="D6ECFF"/>
              </a:solidFill>
            </a:endParaRP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
        <p:nvSpPr>
          <p:cNvPr id="16" name="15 Dikdörtgen"/>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7" name="16 Dikdörtgen"/>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8" name="17 Dikdörtgen"/>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9" name="18 Dikdörtgen"/>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0" name="19 Dikdörtgen"/>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1" name="20 Dikdörtgen"/>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2" name="21 Dikdörtgen"/>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9" name="28 Dikdörtgen"/>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30" name="29 Dikdörtgen"/>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3584436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2064"/>
            <a:ext cx="7772400" cy="914400"/>
          </a:xfrm>
        </p:spPr>
        <p:txBody>
          <a:bodyPr/>
          <a:lstStyle>
            <a:lvl1pPr>
              <a:defRPr sz="4000" cap="none" baseline="0"/>
            </a:lvl1pPr>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4" name="3 Altbilgi Yer Tutucusu"/>
          <p:cNvSpPr>
            <a:spLocks noGrp="1"/>
          </p:cNvSpPr>
          <p:nvPr>
            <p:ph type="ftr" sz="quarter" idx="11"/>
          </p:nvPr>
        </p:nvSpPr>
        <p:spPr/>
        <p:txBody>
          <a:bodyPr/>
          <a:lstStyle>
            <a:extLst/>
          </a:lstStyle>
          <a:p>
            <a:endParaRPr lang="tr-TR">
              <a:solidFill>
                <a:srgbClr val="D6ECFF"/>
              </a:solidFill>
            </a:endParaRP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28665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3" name="2 Altbilgi Yer Tutucusu"/>
          <p:cNvSpPr>
            <a:spLocks noGrp="1"/>
          </p:cNvSpPr>
          <p:nvPr>
            <p:ph type="ftr" sz="quarter" idx="11"/>
          </p:nvPr>
        </p:nvSpPr>
        <p:spPr/>
        <p:txBody>
          <a:bodyPr/>
          <a:lstStyle>
            <a:extLst/>
          </a:lstStyle>
          <a:p>
            <a:endParaRPr lang="tr-TR">
              <a:solidFill>
                <a:srgbClr val="D6ECFF"/>
              </a:solidFill>
            </a:endParaRP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350600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273050"/>
            <a:ext cx="8229600" cy="1162050"/>
          </a:xfrm>
        </p:spPr>
        <p:txBody>
          <a:bodyPr anchor="ctr"/>
          <a:lstStyle>
            <a:lvl1pPr algn="l">
              <a:buNone/>
              <a:defRPr sz="3600" b="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6" name="5 Altbilgi Yer Tutucusu"/>
          <p:cNvSpPr>
            <a:spLocks noGrp="1"/>
          </p:cNvSpPr>
          <p:nvPr>
            <p:ph type="ftr" sz="quarter" idx="11"/>
          </p:nvPr>
        </p:nvSpPr>
        <p:spPr/>
        <p:txBody>
          <a:bodyPr/>
          <a:lstStyle>
            <a:extLst/>
          </a:lstStyle>
          <a:p>
            <a:endParaRPr lang="tr-TR">
              <a:solidFill>
                <a:srgbClr val="D6ECFF"/>
              </a:solidFill>
            </a:endParaRP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2692990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7 Dikdörtgen"/>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cxnSp>
        <p:nvCxnSpPr>
          <p:cNvPr id="9" name="8 Düz Bağlayıcı"/>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
          <p:cNvGrpSpPr/>
          <p:nvPr/>
        </p:nvGrpSpPr>
        <p:grpSpPr>
          <a:xfrm rot="5400000">
            <a:off x="8514581" y="1219200"/>
            <a:ext cx="132763" cy="128466"/>
            <a:chOff x="6668087" y="1297746"/>
            <a:chExt cx="161840" cy="156602"/>
          </a:xfrm>
        </p:grpSpPr>
        <p:cxnSp>
          <p:nvCxnSpPr>
            <p:cNvPr id="15" name="14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Başlık"/>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tr-TR" smtClean="0"/>
              <a:t>Asıl başlık stili için tıklatın</a:t>
            </a:r>
            <a:endParaRPr kumimoji="0" lang="en-US"/>
          </a:p>
        </p:txBody>
      </p:sp>
      <p:sp>
        <p:nvSpPr>
          <p:cNvPr id="3" name="2 Resim Yer Tutucusu"/>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tr-TR" smtClean="0"/>
              <a:t>Resim eklemek için simgeyi tıklatın</a:t>
            </a:r>
            <a:endParaRPr kumimoji="0" lang="en-US"/>
          </a:p>
        </p:txBody>
      </p:sp>
      <p:sp>
        <p:nvSpPr>
          <p:cNvPr id="4" name="3 Metin Yer Tutucusu"/>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grpSp>
        <p:nvGrpSpPr>
          <p:cNvPr id="14" name="13 Grup"/>
          <p:cNvGrpSpPr/>
          <p:nvPr/>
        </p:nvGrpSpPr>
        <p:grpSpPr>
          <a:xfrm rot="5400000">
            <a:off x="8666981" y="1371600"/>
            <a:ext cx="132763" cy="128466"/>
            <a:chOff x="6668087" y="1297746"/>
            <a:chExt cx="161840" cy="156602"/>
          </a:xfrm>
        </p:grpSpPr>
        <p:cxnSp>
          <p:nvCxnSpPr>
            <p:cNvPr id="11" name="10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
          <p:cNvGrpSpPr/>
          <p:nvPr/>
        </p:nvGrpSpPr>
        <p:grpSpPr>
          <a:xfrm rot="5400000">
            <a:off x="8320088" y="1474763"/>
            <a:ext cx="132763" cy="128466"/>
            <a:chOff x="6668087" y="1297746"/>
            <a:chExt cx="161840" cy="156602"/>
          </a:xfrm>
        </p:grpSpPr>
        <p:cxnSp>
          <p:nvCxnSpPr>
            <p:cNvPr id="19" name="18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Veri Yer Tutucusu"/>
          <p:cNvSpPr>
            <a:spLocks noGrp="1"/>
          </p:cNvSpPr>
          <p:nvPr>
            <p:ph type="dt" sz="half" idx="10"/>
          </p:nvPr>
        </p:nvSpPr>
        <p:spPr>
          <a:xfrm>
            <a:off x="6477000" y="55499"/>
            <a:ext cx="2133600" cy="365125"/>
          </a:xfrm>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6" name="5 Altbilgi Yer Tutucusu"/>
          <p:cNvSpPr>
            <a:spLocks noGrp="1"/>
          </p:cNvSpPr>
          <p:nvPr>
            <p:ph type="ftr" sz="quarter" idx="11"/>
          </p:nvPr>
        </p:nvSpPr>
        <p:spPr>
          <a:xfrm>
            <a:off x="914400" y="55499"/>
            <a:ext cx="5562600" cy="365125"/>
          </a:xfrm>
        </p:spPr>
        <p:txBody>
          <a:bodyPr/>
          <a:lstStyle>
            <a:extLst/>
          </a:lstStyle>
          <a:p>
            <a:endParaRPr lang="tr-TR">
              <a:solidFill>
                <a:srgbClr val="D6ECFF"/>
              </a:solidFill>
            </a:endParaRPr>
          </a:p>
        </p:txBody>
      </p:sp>
      <p:sp>
        <p:nvSpPr>
          <p:cNvPr id="7" name="6 Slayt Numarası Yer Tutucusu"/>
          <p:cNvSpPr>
            <a:spLocks noGrp="1"/>
          </p:cNvSpPr>
          <p:nvPr>
            <p:ph type="sldNum" sz="quarter" idx="12"/>
          </p:nvPr>
        </p:nvSpPr>
        <p:spPr>
          <a:xfrm>
            <a:off x="8610600" y="55499"/>
            <a:ext cx="457200" cy="365125"/>
          </a:xfrm>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8587733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951773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981200" cy="5851525"/>
          </a:xfrm>
        </p:spPr>
        <p:txBody>
          <a:bodyPr vert="eaVert" anchor="ct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274639"/>
            <a:ext cx="58674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5" name="4 Altbilgi Yer Tutucusu"/>
          <p:cNvSpPr>
            <a:spLocks noGrp="1"/>
          </p:cNvSpPr>
          <p:nvPr>
            <p:ph type="ftr" sz="quarter" idx="11"/>
          </p:nvPr>
        </p:nvSpPr>
        <p:spPr/>
        <p:txBody>
          <a:bodyPr/>
          <a:lstStyle>
            <a:extLst/>
          </a:lstStyle>
          <a:p>
            <a:endParaRPr lang="tr-TR">
              <a:solidFill>
                <a:srgbClr val="D6ECFF"/>
              </a:solidFill>
            </a:endParaRP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614074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858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D6EC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D6EC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149779-A2C1-45CF-845A-F511784C7D13}" type="slidenum">
              <a:rPr lang="tr-TR">
                <a:solidFill>
                  <a:srgbClr val="D6ECFF"/>
                </a:solidFill>
              </a:rPr>
              <a:pPr>
                <a:defRPr/>
              </a:pPr>
              <a:t>‹#›</a:t>
            </a:fld>
            <a:endParaRPr lang="tr-TR">
              <a:solidFill>
                <a:srgbClr val="D6ECFF"/>
              </a:solidFill>
            </a:endParaRPr>
          </a:p>
        </p:txBody>
      </p:sp>
    </p:spTree>
    <p:extLst>
      <p:ext uri="{BB962C8B-B14F-4D97-AF65-F5344CB8AC3E}">
        <p14:creationId xmlns:p14="http://schemas.microsoft.com/office/powerpoint/2010/main" val="60739078"/>
      </p:ext>
    </p:extLst>
  </p:cSld>
  <p:clrMapOvr>
    <a:masterClrMapping/>
  </p:clrMapOvr>
  <p:transition>
    <p:cu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cSld name="Başlık, Küçük Resim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2819400" y="609600"/>
            <a:ext cx="6096000" cy="1143000"/>
          </a:xfrm>
        </p:spPr>
        <p:txBody>
          <a:bodyPr/>
          <a:lstStyle/>
          <a:p>
            <a:r>
              <a:rPr lang="tr-TR" smtClean="0"/>
              <a:t>Asıl başlık stili için tıklatın</a:t>
            </a:r>
            <a:endParaRPr lang="tr-TR"/>
          </a:p>
        </p:txBody>
      </p:sp>
      <p:sp>
        <p:nvSpPr>
          <p:cNvPr id="3" name="2 Küçük Resim Yer Tutucusu"/>
          <p:cNvSpPr>
            <a:spLocks noGrp="1"/>
          </p:cNvSpPr>
          <p:nvPr>
            <p:ph type="clipArt" sz="half" idx="1"/>
          </p:nvPr>
        </p:nvSpPr>
        <p:spPr>
          <a:xfrm>
            <a:off x="2819400" y="1981200"/>
            <a:ext cx="2971800" cy="4114800"/>
          </a:xfrm>
        </p:spPr>
        <p:txBody>
          <a:bodyPr/>
          <a:lstStyle/>
          <a:p>
            <a:pPr lvl="0"/>
            <a:endParaRPr lang="tr-TR" noProof="0" smtClean="0"/>
          </a:p>
        </p:txBody>
      </p:sp>
      <p:sp>
        <p:nvSpPr>
          <p:cNvPr id="4" name="3 Metin Yer Tutucusu"/>
          <p:cNvSpPr>
            <a:spLocks noGrp="1"/>
          </p:cNvSpPr>
          <p:nvPr>
            <p:ph type="body" sz="half" idx="2"/>
          </p:nvPr>
        </p:nvSpPr>
        <p:spPr>
          <a:xfrm>
            <a:off x="5943600" y="1981200"/>
            <a:ext cx="29718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dt" sz="half" idx="10"/>
          </p:nvPr>
        </p:nvSpPr>
        <p:spPr>
          <a:ln/>
        </p:spPr>
        <p:txBody>
          <a:bodyPr/>
          <a:lstStyle>
            <a:lvl1pPr>
              <a:defRPr/>
            </a:lvl1pPr>
          </a:lstStyle>
          <a:p>
            <a:pPr>
              <a:defRPr/>
            </a:pPr>
            <a:endParaRPr lang="tr-TR">
              <a:solidFill>
                <a:srgbClr val="D6ECFF"/>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tr-TR">
              <a:solidFill>
                <a:srgbClr val="D6ECFF"/>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E544278D-3409-4C08-88AB-B95F9E017B9C}" type="slidenum">
              <a:rPr lang="tr-TR">
                <a:solidFill>
                  <a:srgbClr val="D6ECFF"/>
                </a:solidFill>
              </a:rPr>
              <a:pPr>
                <a:defRPr/>
              </a:pPr>
              <a:t>‹#›</a:t>
            </a:fld>
            <a:endParaRPr lang="tr-TR">
              <a:solidFill>
                <a:srgbClr val="D6ECFF"/>
              </a:solidFill>
            </a:endParaRPr>
          </a:p>
        </p:txBody>
      </p:sp>
    </p:spTree>
    <p:extLst>
      <p:ext uri="{BB962C8B-B14F-4D97-AF65-F5344CB8AC3E}">
        <p14:creationId xmlns:p14="http://schemas.microsoft.com/office/powerpoint/2010/main" val="714286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Dikdörtgen"/>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7 Dikdörtgen"/>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8 Dikdörtgen"/>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9 Dikdörtgen"/>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10 Dikdörtgen"/>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2" name="11 Dikdörtgen"/>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5" name="14 Dikdörtgen"/>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6" name="15 Dikdörtgen"/>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7" name="16 Dikdörtgen"/>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2" name="21 Başlık Yer Tutucusu"/>
          <p:cNvSpPr>
            <a:spLocks noGrp="1"/>
          </p:cNvSpPr>
          <p:nvPr>
            <p:ph type="title"/>
          </p:nvPr>
        </p:nvSpPr>
        <p:spPr>
          <a:xfrm>
            <a:off x="914400" y="512064"/>
            <a:ext cx="7772400" cy="914400"/>
          </a:xfrm>
          <a:prstGeom prst="rect">
            <a:avLst/>
          </a:prstGeom>
        </p:spPr>
        <p:txBody>
          <a:bodyPr vert="horz" anchor="t">
            <a:noAutofit/>
          </a:bodyPr>
          <a:lstStyle>
            <a:extLst/>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9F75050-0E15-4C5B-92B0-66D068882F1F}" type="datetimeFigureOut">
              <a:rPr lang="tr-TR" smtClean="0">
                <a:solidFill>
                  <a:srgbClr val="D6ECFF"/>
                </a:solidFill>
              </a:rPr>
              <a:pPr/>
              <a:t>03.03.2020</a:t>
            </a:fld>
            <a:endParaRPr lang="tr-TR">
              <a:solidFill>
                <a:srgbClr val="D6ECFF"/>
              </a:solidFill>
            </a:endParaRPr>
          </a:p>
        </p:txBody>
      </p:sp>
      <p:sp>
        <p:nvSpPr>
          <p:cNvPr id="3" name="2 Altbilgi Yer Tutucusu"/>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tr-TR">
              <a:solidFill>
                <a:srgbClr val="D6ECFF"/>
              </a:solidFill>
            </a:endParaRPr>
          </a:p>
        </p:txBody>
      </p:sp>
      <p:sp>
        <p:nvSpPr>
          <p:cNvPr id="23" name="22 Slayt Numarası Yer Tutucusu"/>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1DEFA8C-F947-479F-BE07-76B6B3F80BF1}" type="slidenum">
              <a:rPr lang="tr-TR" smtClean="0">
                <a:solidFill>
                  <a:srgbClr val="D6ECFF"/>
                </a:solidFill>
              </a:rPr>
              <a:pPr/>
              <a:t>‹#›</a:t>
            </a:fld>
            <a:endParaRPr lang="tr-TR">
              <a:solidFill>
                <a:srgbClr val="D6ECFF"/>
              </a:solidFill>
            </a:endParaRPr>
          </a:p>
        </p:txBody>
      </p:sp>
    </p:spTree>
    <p:extLst>
      <p:ext uri="{BB962C8B-B14F-4D97-AF65-F5344CB8AC3E}">
        <p14:creationId xmlns:p14="http://schemas.microsoft.com/office/powerpoint/2010/main" val="39232690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idx="4294967295"/>
          </p:nvPr>
        </p:nvSpPr>
        <p:spPr/>
        <p:txBody>
          <a:bodyPr/>
          <a:lstStyle/>
          <a:p>
            <a:pPr eaLnBrk="1" hangingPunct="1">
              <a:defRPr/>
            </a:pPr>
            <a:r>
              <a:rPr lang="tr-TR" smtClean="0">
                <a:solidFill>
                  <a:srgbClr val="FF3300"/>
                </a:solidFill>
                <a:effectLst>
                  <a:outerShdw blurRad="38100" dist="38100" dir="2700000" algn="tl">
                    <a:srgbClr val="000000"/>
                  </a:outerShdw>
                </a:effectLst>
                <a:latin typeface="Comic Sans MS" pitchFamily="66" charset="0"/>
              </a:rPr>
              <a:t>“Hekimlik” mesleği…</a:t>
            </a:r>
            <a:r>
              <a:rPr lang="tr-TR" smtClean="0">
                <a:solidFill>
                  <a:srgbClr val="FF3300"/>
                </a:solidFill>
                <a:effectLst>
                  <a:outerShdw blurRad="38100" dist="38100" dir="2700000" algn="tl">
                    <a:srgbClr val="000000"/>
                  </a:outerShdw>
                </a:effectLst>
                <a:latin typeface="Arial" charset="0"/>
              </a:rPr>
              <a:t> </a:t>
            </a:r>
          </a:p>
        </p:txBody>
      </p:sp>
      <p:sp>
        <p:nvSpPr>
          <p:cNvPr id="78851" name="Rectangle 3"/>
          <p:cNvSpPr>
            <a:spLocks noGrp="1" noChangeArrowheads="1"/>
          </p:cNvSpPr>
          <p:nvPr>
            <p:ph type="body" idx="4294967295"/>
          </p:nvPr>
        </p:nvSpPr>
        <p:spPr/>
        <p:txBody>
          <a:bodyPr/>
          <a:lstStyle/>
          <a:p>
            <a:pPr eaLnBrk="1" hangingPunct="1">
              <a:defRPr/>
            </a:pPr>
            <a:r>
              <a:rPr lang="tr-TR" dirty="0" smtClean="0">
                <a:solidFill>
                  <a:srgbClr val="0000FF"/>
                </a:solidFill>
                <a:latin typeface="Comic Sans MS" pitchFamily="66" charset="0"/>
              </a:rPr>
              <a:t>Hekimlik, doğası gereği riskli meslektir.</a:t>
            </a:r>
          </a:p>
          <a:p>
            <a:pPr eaLnBrk="1" hangingPunct="1">
              <a:defRPr/>
            </a:pPr>
            <a:endParaRPr lang="tr-TR" dirty="0" smtClean="0">
              <a:solidFill>
                <a:srgbClr val="0000FF"/>
              </a:solidFill>
              <a:latin typeface="Comic Sans MS" pitchFamily="66" charset="0"/>
            </a:endParaRPr>
          </a:p>
          <a:p>
            <a:pPr eaLnBrk="1" hangingPunct="1">
              <a:defRPr/>
            </a:pPr>
            <a:r>
              <a:rPr lang="tr-TR" dirty="0" smtClean="0">
                <a:solidFill>
                  <a:srgbClr val="0000FF"/>
                </a:solidFill>
                <a:latin typeface="Comic Sans MS" pitchFamily="66" charset="0"/>
              </a:rPr>
              <a:t>“</a:t>
            </a:r>
            <a:r>
              <a:rPr lang="tr-TR" dirty="0" smtClean="0">
                <a:solidFill>
                  <a:srgbClr val="0000FF"/>
                </a:solidFill>
                <a:effectLst>
                  <a:outerShdw blurRad="38100" dist="38100" dir="2700000" algn="tl">
                    <a:srgbClr val="000000">
                      <a:alpha val="43137"/>
                    </a:srgbClr>
                  </a:outerShdw>
                </a:effectLst>
                <a:latin typeface="Comic Sans MS" pitchFamily="66" charset="0"/>
              </a:rPr>
              <a:t>Hekimler, sigortacı değildir!”</a:t>
            </a:r>
          </a:p>
          <a:p>
            <a:pPr eaLnBrk="1" hangingPunct="1">
              <a:buFontTx/>
              <a:buNone/>
              <a:defRPr/>
            </a:pPr>
            <a:r>
              <a:rPr lang="tr-TR" dirty="0" smtClean="0"/>
              <a:t>    (</a:t>
            </a:r>
            <a:r>
              <a:rPr lang="tr-TR" dirty="0" err="1" smtClean="0"/>
              <a:t>Simpson's</a:t>
            </a:r>
            <a:r>
              <a:rPr lang="tr-TR" dirty="0" smtClean="0"/>
              <a:t> </a:t>
            </a:r>
            <a:r>
              <a:rPr lang="tr-TR" dirty="0" err="1" smtClean="0"/>
              <a:t>Forensic</a:t>
            </a:r>
            <a:r>
              <a:rPr lang="tr-TR" dirty="0" smtClean="0"/>
              <a:t> </a:t>
            </a:r>
            <a:r>
              <a:rPr lang="tr-TR" dirty="0" err="1" smtClean="0"/>
              <a:t>Medicine</a:t>
            </a:r>
            <a:r>
              <a:rPr lang="tr-TR" dirty="0" smtClean="0"/>
              <a:t>)</a:t>
            </a:r>
            <a:endParaRPr lang="tr-TR" dirty="0" smtClean="0">
              <a:solidFill>
                <a:srgbClr val="0000FF"/>
              </a:solidFill>
              <a:latin typeface="Comic Sans MS" pitchFamily="66" charset="0"/>
            </a:endParaRPr>
          </a:p>
          <a:p>
            <a:pPr eaLnBrk="1" hangingPunct="1">
              <a:defRPr/>
            </a:pPr>
            <a:endParaRPr lang="tr-TR" dirty="0" smtClean="0">
              <a:solidFill>
                <a:srgbClr val="0000FF"/>
              </a:solidFill>
              <a:latin typeface="Comic Sans MS" pitchFamily="66" charset="0"/>
            </a:endParaRPr>
          </a:p>
          <a:p>
            <a:pPr eaLnBrk="1" hangingPunct="1">
              <a:defRPr/>
            </a:pPr>
            <a:endParaRPr lang="tr-TR" dirty="0" smtClean="0">
              <a:solidFill>
                <a:srgbClr val="0000FF"/>
              </a:solidFill>
            </a:endParaRPr>
          </a:p>
        </p:txBody>
      </p:sp>
    </p:spTree>
    <p:extLst>
      <p:ext uri="{BB962C8B-B14F-4D97-AF65-F5344CB8AC3E}">
        <p14:creationId xmlns:p14="http://schemas.microsoft.com/office/powerpoint/2010/main" val="65702695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idx="4294967295"/>
          </p:nvPr>
        </p:nvSpPr>
        <p:spPr/>
        <p:txBody>
          <a:bodyPr/>
          <a:lstStyle/>
          <a:p>
            <a:pPr eaLnBrk="1" hangingPunct="1">
              <a:defRPr/>
            </a:pPr>
            <a:r>
              <a:rPr lang="tr-TR" b="1" dirty="0" smtClean="0">
                <a:solidFill>
                  <a:srgbClr val="FF3300"/>
                </a:solidFill>
                <a:effectLst>
                  <a:outerShdw blurRad="38100" dist="38100" dir="2700000" algn="tl">
                    <a:srgbClr val="000000"/>
                  </a:outerShdw>
                </a:effectLst>
                <a:latin typeface="Comic Sans MS" pitchFamily="66" charset="0"/>
              </a:rPr>
              <a:t>İzin verilen risk</a:t>
            </a:r>
            <a:endParaRPr lang="tr-TR" dirty="0" smtClean="0">
              <a:solidFill>
                <a:srgbClr val="3333CC"/>
              </a:solidFill>
              <a:effectLst>
                <a:outerShdw blurRad="38100" dist="38100" dir="2700000" algn="tl">
                  <a:srgbClr val="000000"/>
                </a:outerShdw>
              </a:effectLst>
            </a:endParaRPr>
          </a:p>
        </p:txBody>
      </p:sp>
      <p:sp>
        <p:nvSpPr>
          <p:cNvPr id="380931" name="Rectangle 3"/>
          <p:cNvSpPr>
            <a:spLocks noGrp="1" noChangeArrowheads="1"/>
          </p:cNvSpPr>
          <p:nvPr>
            <p:ph type="body" idx="4294967295"/>
          </p:nvPr>
        </p:nvSpPr>
        <p:spPr>
          <a:xfrm>
            <a:off x="684213" y="1916113"/>
            <a:ext cx="8064500" cy="3656012"/>
          </a:xfrm>
        </p:spPr>
        <p:txBody>
          <a:bodyPr/>
          <a:lstStyle/>
          <a:p>
            <a:pPr eaLnBrk="1" hangingPunct="1">
              <a:lnSpc>
                <a:spcPct val="80000"/>
              </a:lnSpc>
              <a:buFontTx/>
              <a:buNone/>
              <a:defRPr/>
            </a:pPr>
            <a:endParaRPr lang="tr-TR" sz="2800" dirty="0" smtClean="0">
              <a:solidFill>
                <a:srgbClr val="3333CC"/>
              </a:solidFill>
              <a:latin typeface="Comic Sans MS" pitchFamily="66" charset="0"/>
            </a:endParaRPr>
          </a:p>
          <a:p>
            <a:pPr eaLnBrk="1" hangingPunct="1">
              <a:lnSpc>
                <a:spcPct val="80000"/>
              </a:lnSpc>
              <a:buFontTx/>
              <a:buNone/>
              <a:defRPr/>
            </a:pPr>
            <a:endParaRPr lang="tr-TR" sz="2800" dirty="0" smtClean="0">
              <a:solidFill>
                <a:srgbClr val="3333CC"/>
              </a:solidFill>
              <a:latin typeface="Comic Sans MS" pitchFamily="66" charset="0"/>
            </a:endParaRPr>
          </a:p>
          <a:p>
            <a:pPr eaLnBrk="1" hangingPunct="1">
              <a:lnSpc>
                <a:spcPct val="80000"/>
              </a:lnSpc>
              <a:buFontTx/>
              <a:buNone/>
              <a:defRPr/>
            </a:pPr>
            <a:r>
              <a:rPr lang="tr-TR" sz="2800" dirty="0" smtClean="0">
                <a:solidFill>
                  <a:srgbClr val="3333CC"/>
                </a:solidFill>
                <a:latin typeface="Comic Sans MS" pitchFamily="66" charset="0"/>
              </a:rPr>
              <a:t>“</a:t>
            </a:r>
            <a:r>
              <a:rPr lang="tr-TR" sz="2800" dirty="0" smtClean="0">
                <a:solidFill>
                  <a:srgbClr val="3333CC"/>
                </a:solidFill>
                <a:effectLst>
                  <a:outerShdw blurRad="38100" dist="38100" dir="2700000" algn="tl">
                    <a:srgbClr val="000000"/>
                  </a:outerShdw>
                </a:effectLst>
                <a:latin typeface="Comic Sans MS" pitchFamily="66" charset="0"/>
              </a:rPr>
              <a:t>İzin verilen risk</a:t>
            </a:r>
            <a:r>
              <a:rPr lang="tr-TR" sz="2800" dirty="0" smtClean="0">
                <a:solidFill>
                  <a:srgbClr val="3333CC"/>
                </a:solidFill>
                <a:latin typeface="Comic Sans MS" pitchFamily="66" charset="0"/>
              </a:rPr>
              <a:t>” kavramı </a:t>
            </a:r>
          </a:p>
          <a:p>
            <a:pPr eaLnBrk="1" hangingPunct="1">
              <a:lnSpc>
                <a:spcPct val="80000"/>
              </a:lnSpc>
              <a:buFontTx/>
              <a:buNone/>
              <a:defRPr/>
            </a:pPr>
            <a:r>
              <a:rPr lang="tr-TR" sz="2800" dirty="0" smtClean="0">
                <a:solidFill>
                  <a:srgbClr val="3333CC"/>
                </a:solidFill>
                <a:latin typeface="Comic Sans MS" pitchFamily="66" charset="0"/>
              </a:rPr>
              <a:t>   İzin verilen risk’in tıbbi karşılığı</a:t>
            </a:r>
            <a:r>
              <a:rPr lang="tr-TR" sz="2800" dirty="0" smtClean="0">
                <a:sym typeface="Symbol" pitchFamily="18" charset="2"/>
              </a:rPr>
              <a:t> </a:t>
            </a:r>
            <a:r>
              <a:rPr lang="tr-TR" sz="2800" dirty="0" smtClean="0">
                <a:solidFill>
                  <a:srgbClr val="3333CC"/>
                </a:solidFill>
                <a:effectLst>
                  <a:outerShdw blurRad="38100" dist="38100" dir="2700000" algn="tl">
                    <a:srgbClr val="000000">
                      <a:alpha val="43137"/>
                    </a:srgbClr>
                  </a:outerShdw>
                </a:effectLst>
                <a:latin typeface="Comic Sans MS" pitchFamily="66" charset="0"/>
                <a:sym typeface="Symbol" pitchFamily="18" charset="2"/>
              </a:rPr>
              <a:t>“K</a:t>
            </a:r>
            <a:r>
              <a:rPr lang="tr-TR" sz="2800" dirty="0" smtClean="0">
                <a:solidFill>
                  <a:srgbClr val="3333CC"/>
                </a:solidFill>
                <a:effectLst>
                  <a:outerShdw blurRad="38100" dist="38100" dir="2700000" algn="tl">
                    <a:srgbClr val="000000">
                      <a:alpha val="43137"/>
                    </a:srgbClr>
                  </a:outerShdw>
                </a:effectLst>
                <a:latin typeface="Comic Sans MS" pitchFamily="66" charset="0"/>
              </a:rPr>
              <a:t>omplikasyon”</a:t>
            </a:r>
            <a:r>
              <a:rPr lang="tr-TR" sz="2800" dirty="0" smtClean="0">
                <a:sym typeface="Symbol" pitchFamily="18" charset="2"/>
              </a:rPr>
              <a:t> </a:t>
            </a:r>
            <a:r>
              <a:rPr lang="tr-TR" sz="2800" dirty="0" smtClean="0">
                <a:solidFill>
                  <a:srgbClr val="3333CC"/>
                </a:solidFill>
                <a:latin typeface="Comic Sans MS" pitchFamily="66" charset="0"/>
                <a:sym typeface="Symbol" pitchFamily="18" charset="2"/>
              </a:rPr>
              <a:t>K</a:t>
            </a:r>
            <a:r>
              <a:rPr lang="tr-TR" sz="2800" dirty="0" smtClean="0">
                <a:solidFill>
                  <a:srgbClr val="3333CC"/>
                </a:solidFill>
                <a:latin typeface="Comic Sans MS" pitchFamily="66" charset="0"/>
              </a:rPr>
              <a:t>omplikasyon </a:t>
            </a:r>
            <a:r>
              <a:rPr lang="tr-TR" sz="2800" u="sng" dirty="0" smtClean="0">
                <a:solidFill>
                  <a:srgbClr val="3333CC"/>
                </a:solidFill>
                <a:latin typeface="Comic Sans MS" pitchFamily="66" charset="0"/>
              </a:rPr>
              <a:t>tek başına </a:t>
            </a:r>
            <a:r>
              <a:rPr lang="tr-TR" sz="2800" dirty="0" smtClean="0">
                <a:solidFill>
                  <a:srgbClr val="3333CC"/>
                </a:solidFill>
                <a:latin typeface="Comic Sans MS" pitchFamily="66" charset="0"/>
              </a:rPr>
              <a:t>kusur sayılmaz. </a:t>
            </a:r>
          </a:p>
          <a:p>
            <a:pPr eaLnBrk="1" hangingPunct="1">
              <a:lnSpc>
                <a:spcPct val="80000"/>
              </a:lnSpc>
              <a:buFontTx/>
              <a:buNone/>
              <a:defRPr/>
            </a:pPr>
            <a:endParaRPr lang="tr-TR" sz="2800" dirty="0" smtClean="0">
              <a:solidFill>
                <a:srgbClr val="3333CC"/>
              </a:solidFill>
              <a:latin typeface="Comic Sans MS" pitchFamily="66" charset="0"/>
            </a:endParaRPr>
          </a:p>
          <a:p>
            <a:pPr eaLnBrk="1" hangingPunct="1">
              <a:lnSpc>
                <a:spcPct val="80000"/>
              </a:lnSpc>
              <a:buFontTx/>
              <a:buNone/>
              <a:defRPr/>
            </a:pPr>
            <a:endParaRPr lang="tr-TR" sz="2400" dirty="0" smtClean="0">
              <a:latin typeface="Comic Sans MS" pitchFamily="66" charset="0"/>
            </a:endParaRPr>
          </a:p>
        </p:txBody>
      </p:sp>
    </p:spTree>
    <p:extLst>
      <p:ext uri="{BB962C8B-B14F-4D97-AF65-F5344CB8AC3E}">
        <p14:creationId xmlns:p14="http://schemas.microsoft.com/office/powerpoint/2010/main" val="36998256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idx="4294967295"/>
          </p:nvPr>
        </p:nvSpPr>
        <p:spPr/>
        <p:txBody>
          <a:bodyPr/>
          <a:lstStyle/>
          <a:p>
            <a:pPr eaLnBrk="1" hangingPunct="1">
              <a:defRPr/>
            </a:pPr>
            <a:r>
              <a:rPr lang="tr-TR" b="1" dirty="0" smtClean="0">
                <a:solidFill>
                  <a:srgbClr val="FF3300"/>
                </a:solidFill>
                <a:effectLst>
                  <a:outerShdw blurRad="38100" dist="38100" dir="2700000" algn="tl">
                    <a:srgbClr val="000000"/>
                  </a:outerShdw>
                </a:effectLst>
                <a:latin typeface="Comic Sans MS" pitchFamily="66" charset="0"/>
              </a:rPr>
              <a:t>Komplikasyon </a:t>
            </a:r>
            <a:r>
              <a:rPr lang="tr-TR" dirty="0" smtClean="0">
                <a:sym typeface="Symbol" pitchFamily="18" charset="2"/>
              </a:rPr>
              <a:t> </a:t>
            </a:r>
            <a:r>
              <a:rPr lang="tr-TR" b="1" dirty="0" err="1" smtClean="0">
                <a:solidFill>
                  <a:srgbClr val="FF3300"/>
                </a:solidFill>
                <a:effectLst>
                  <a:outerShdw blurRad="38100" dist="38100" dir="2700000" algn="tl">
                    <a:srgbClr val="000000"/>
                  </a:outerShdw>
                </a:effectLst>
                <a:latin typeface="Comic Sans MS" pitchFamily="66" charset="0"/>
              </a:rPr>
              <a:t>Malpraktis</a:t>
            </a:r>
            <a:endParaRPr lang="tr-TR" dirty="0" smtClean="0">
              <a:solidFill>
                <a:srgbClr val="3333CC"/>
              </a:solidFill>
              <a:effectLst>
                <a:outerShdw blurRad="38100" dist="38100" dir="2700000" algn="tl">
                  <a:srgbClr val="000000"/>
                </a:outerShdw>
              </a:effectLst>
            </a:endParaRPr>
          </a:p>
        </p:txBody>
      </p:sp>
      <p:sp>
        <p:nvSpPr>
          <p:cNvPr id="380931" name="Rectangle 3"/>
          <p:cNvSpPr>
            <a:spLocks noGrp="1" noChangeArrowheads="1"/>
          </p:cNvSpPr>
          <p:nvPr>
            <p:ph type="body" idx="4294967295"/>
          </p:nvPr>
        </p:nvSpPr>
        <p:spPr>
          <a:xfrm>
            <a:off x="685800" y="1981200"/>
            <a:ext cx="7773988" cy="3968750"/>
          </a:xfrm>
        </p:spPr>
        <p:txBody>
          <a:bodyPr/>
          <a:lstStyle/>
          <a:p>
            <a:pPr eaLnBrk="1" hangingPunct="1">
              <a:lnSpc>
                <a:spcPct val="80000"/>
              </a:lnSpc>
              <a:buFontTx/>
              <a:buNone/>
              <a:defRPr/>
            </a:pPr>
            <a:endParaRPr lang="tr-TR" sz="2800" dirty="0" smtClean="0">
              <a:solidFill>
                <a:srgbClr val="3333CC"/>
              </a:solidFill>
              <a:latin typeface="Comic Sans MS" pitchFamily="66" charset="0"/>
            </a:endParaRPr>
          </a:p>
          <a:p>
            <a:pPr eaLnBrk="1" hangingPunct="1">
              <a:lnSpc>
                <a:spcPct val="80000"/>
              </a:lnSpc>
              <a:defRPr/>
            </a:pPr>
            <a:r>
              <a:rPr lang="tr-TR" sz="2800" dirty="0" smtClean="0">
                <a:solidFill>
                  <a:srgbClr val="3333CC"/>
                </a:solidFill>
                <a:latin typeface="Comic Sans MS" pitchFamily="66" charset="0"/>
              </a:rPr>
              <a:t>Tedavi sonucunda ortaya çıkacak riskten ancak kusur yapması halinde sorumluluk doğar (</a:t>
            </a:r>
            <a:r>
              <a:rPr lang="tr-TR" sz="2800" dirty="0" smtClean="0">
                <a:solidFill>
                  <a:srgbClr val="3333CC"/>
                </a:solidFill>
                <a:effectLst>
                  <a:outerShdw blurRad="38100" dist="38100" dir="2700000" algn="tl">
                    <a:srgbClr val="000000"/>
                  </a:outerShdw>
                </a:effectLst>
                <a:latin typeface="Comic Sans MS" pitchFamily="66" charset="0"/>
              </a:rPr>
              <a:t>haksız fiil</a:t>
            </a:r>
            <a:r>
              <a:rPr lang="tr-TR" sz="2800" dirty="0" smtClean="0">
                <a:solidFill>
                  <a:srgbClr val="3333CC"/>
                </a:solidFill>
                <a:latin typeface="Comic Sans MS" pitchFamily="66" charset="0"/>
              </a:rPr>
              <a:t>).</a:t>
            </a:r>
          </a:p>
          <a:p>
            <a:pPr eaLnBrk="1" hangingPunct="1">
              <a:lnSpc>
                <a:spcPct val="80000"/>
              </a:lnSpc>
              <a:buFontTx/>
              <a:buNone/>
              <a:defRPr/>
            </a:pPr>
            <a:endParaRPr lang="tr-TR" sz="2800" dirty="0" smtClean="0">
              <a:solidFill>
                <a:srgbClr val="3333CC"/>
              </a:solidFill>
              <a:latin typeface="Comic Sans MS" pitchFamily="66" charset="0"/>
            </a:endParaRPr>
          </a:p>
          <a:p>
            <a:pPr eaLnBrk="1" hangingPunct="1">
              <a:lnSpc>
                <a:spcPct val="80000"/>
              </a:lnSpc>
              <a:defRPr/>
            </a:pPr>
            <a:r>
              <a:rPr lang="tr-TR" sz="2800" dirty="0" smtClean="0">
                <a:solidFill>
                  <a:srgbClr val="3333CC"/>
                </a:solidFill>
                <a:effectLst>
                  <a:outerShdw blurRad="38100" dist="38100" dir="2700000" algn="tl">
                    <a:srgbClr val="000000"/>
                  </a:outerShdw>
                </a:effectLst>
                <a:latin typeface="Comic Sans MS" pitchFamily="66" charset="0"/>
              </a:rPr>
              <a:t>Haksız fiil</a:t>
            </a:r>
            <a:r>
              <a:rPr lang="tr-TR" sz="2800" dirty="0" smtClean="0">
                <a:solidFill>
                  <a:srgbClr val="3333CC"/>
                </a:solidFill>
                <a:latin typeface="Comic Sans MS" pitchFamily="66" charset="0"/>
              </a:rPr>
              <a:t> </a:t>
            </a:r>
            <a:r>
              <a:rPr lang="tr-TR" sz="2800" dirty="0" smtClean="0">
                <a:sym typeface="Symbol" pitchFamily="18" charset="2"/>
              </a:rPr>
              <a:t> </a:t>
            </a:r>
            <a:endParaRPr lang="tr-TR" sz="2800" dirty="0" smtClean="0">
              <a:solidFill>
                <a:srgbClr val="3333CC"/>
              </a:solidFill>
              <a:latin typeface="Comic Sans MS" pitchFamily="66" charset="0"/>
            </a:endParaRPr>
          </a:p>
          <a:p>
            <a:pPr eaLnBrk="1" hangingPunct="1">
              <a:lnSpc>
                <a:spcPct val="80000"/>
              </a:lnSpc>
              <a:buFontTx/>
              <a:buNone/>
              <a:defRPr/>
            </a:pPr>
            <a:r>
              <a:rPr lang="tr-TR" sz="2800" dirty="0" smtClean="0">
                <a:solidFill>
                  <a:srgbClr val="3333CC"/>
                </a:solidFill>
                <a:effectLst>
                  <a:outerShdw blurRad="38100" dist="38100" dir="2700000" algn="tl">
                    <a:srgbClr val="000000">
                      <a:alpha val="43137"/>
                    </a:srgbClr>
                  </a:outerShdw>
                </a:effectLst>
                <a:latin typeface="Comic Sans MS" pitchFamily="66" charset="0"/>
                <a:sym typeface="Symbol" pitchFamily="18" charset="2"/>
              </a:rPr>
              <a:t>   T</a:t>
            </a:r>
            <a:r>
              <a:rPr lang="tr-TR" sz="2800" dirty="0" smtClean="0">
                <a:solidFill>
                  <a:srgbClr val="3333CC"/>
                </a:solidFill>
                <a:effectLst>
                  <a:outerShdw blurRad="38100" dist="38100" dir="2700000" algn="tl">
                    <a:srgbClr val="000000">
                      <a:alpha val="43137"/>
                    </a:srgbClr>
                  </a:outerShdw>
                </a:effectLst>
                <a:latin typeface="Comic Sans MS" pitchFamily="66" charset="0"/>
              </a:rPr>
              <a:t>ıbbi Uygulama Hatası</a:t>
            </a:r>
            <a:r>
              <a:rPr lang="tr-TR" sz="2800" dirty="0" smtClean="0">
                <a:solidFill>
                  <a:srgbClr val="3333CC"/>
                </a:solidFill>
                <a:latin typeface="Comic Sans MS" pitchFamily="66" charset="0"/>
              </a:rPr>
              <a:t> (</a:t>
            </a:r>
            <a:r>
              <a:rPr lang="tr-TR" sz="2800" dirty="0" smtClean="0">
                <a:solidFill>
                  <a:srgbClr val="3333CC"/>
                </a:solidFill>
                <a:effectLst>
                  <a:outerShdw blurRad="38100" dist="38100" dir="2700000" algn="tl">
                    <a:srgbClr val="000000"/>
                  </a:outerShdw>
                </a:effectLst>
                <a:latin typeface="Comic Sans MS" pitchFamily="66" charset="0"/>
              </a:rPr>
              <a:t>Tıbbi </a:t>
            </a:r>
            <a:r>
              <a:rPr lang="tr-TR" sz="2800" dirty="0" err="1" smtClean="0">
                <a:solidFill>
                  <a:srgbClr val="3333CC"/>
                </a:solidFill>
                <a:effectLst>
                  <a:outerShdw blurRad="38100" dist="38100" dir="2700000" algn="tl">
                    <a:srgbClr val="000000"/>
                  </a:outerShdw>
                </a:effectLst>
                <a:latin typeface="Comic Sans MS" pitchFamily="66" charset="0"/>
              </a:rPr>
              <a:t>Malpraktis</a:t>
            </a:r>
            <a:r>
              <a:rPr lang="tr-TR" sz="2800" dirty="0" smtClean="0">
                <a:solidFill>
                  <a:srgbClr val="3333CC"/>
                </a:solidFill>
                <a:latin typeface="Comic Sans MS" pitchFamily="66" charset="0"/>
              </a:rPr>
              <a:t>).</a:t>
            </a:r>
            <a:r>
              <a:rPr lang="tr-TR" sz="2800" dirty="0" smtClean="0">
                <a:latin typeface="Comic Sans MS" pitchFamily="66" charset="0"/>
              </a:rPr>
              <a:t> </a:t>
            </a:r>
          </a:p>
          <a:p>
            <a:pPr eaLnBrk="1" hangingPunct="1">
              <a:lnSpc>
                <a:spcPct val="80000"/>
              </a:lnSpc>
              <a:defRPr/>
            </a:pPr>
            <a:endParaRPr lang="tr-TR" sz="2400" dirty="0" smtClean="0">
              <a:latin typeface="Comic Sans MS" pitchFamily="66" charset="0"/>
            </a:endParaRPr>
          </a:p>
        </p:txBody>
      </p:sp>
    </p:spTree>
    <p:extLst>
      <p:ext uri="{BB962C8B-B14F-4D97-AF65-F5344CB8AC3E}">
        <p14:creationId xmlns:p14="http://schemas.microsoft.com/office/powerpoint/2010/main" val="136586703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idx="4294967295"/>
          </p:nvPr>
        </p:nvSpPr>
        <p:spPr>
          <a:solidFill>
            <a:schemeClr val="tx2">
              <a:lumMod val="90000"/>
            </a:schemeClr>
          </a:solidFill>
        </p:spPr>
        <p:txBody>
          <a:bodyPr/>
          <a:lstStyle/>
          <a:p>
            <a:pPr eaLnBrk="1" hangingPunct="1">
              <a:defRPr/>
            </a:pPr>
            <a:r>
              <a:rPr lang="tr-TR" b="1" dirty="0" smtClean="0">
                <a:solidFill>
                  <a:srgbClr val="FF3300"/>
                </a:solidFill>
                <a:effectLst>
                  <a:outerShdw blurRad="38100" dist="38100" dir="2700000" algn="tl">
                    <a:srgbClr val="000000"/>
                  </a:outerShdw>
                </a:effectLst>
                <a:latin typeface="Comic Sans MS" pitchFamily="66" charset="0"/>
              </a:rPr>
              <a:t>Komplikasyon </a:t>
            </a:r>
            <a:r>
              <a:rPr lang="tr-TR" dirty="0" smtClean="0">
                <a:sym typeface="Symbol" pitchFamily="18" charset="2"/>
              </a:rPr>
              <a:t> </a:t>
            </a:r>
            <a:r>
              <a:rPr lang="tr-TR" b="1" dirty="0" err="1" smtClean="0">
                <a:solidFill>
                  <a:srgbClr val="FF3300"/>
                </a:solidFill>
                <a:effectLst>
                  <a:outerShdw blurRad="38100" dist="38100" dir="2700000" algn="tl">
                    <a:srgbClr val="000000"/>
                  </a:outerShdw>
                </a:effectLst>
                <a:latin typeface="Comic Sans MS" pitchFamily="66" charset="0"/>
              </a:rPr>
              <a:t>Malpraktis</a:t>
            </a:r>
            <a:endParaRPr lang="tr-TR" dirty="0" smtClean="0">
              <a:solidFill>
                <a:srgbClr val="3333CC"/>
              </a:solidFill>
              <a:effectLst>
                <a:outerShdw blurRad="38100" dist="38100" dir="2700000" algn="tl">
                  <a:srgbClr val="000000"/>
                </a:outerShdw>
              </a:effectLst>
            </a:endParaRPr>
          </a:p>
        </p:txBody>
      </p:sp>
      <p:sp>
        <p:nvSpPr>
          <p:cNvPr id="10243" name="Rectangle 3"/>
          <p:cNvSpPr>
            <a:spLocks noGrp="1" noChangeArrowheads="1"/>
          </p:cNvSpPr>
          <p:nvPr>
            <p:ph type="body" idx="4294967295"/>
          </p:nvPr>
        </p:nvSpPr>
        <p:spPr/>
        <p:txBody>
          <a:bodyPr/>
          <a:lstStyle/>
          <a:p>
            <a:pPr eaLnBrk="1" hangingPunct="1">
              <a:lnSpc>
                <a:spcPct val="80000"/>
              </a:lnSpc>
              <a:buFontTx/>
              <a:buNone/>
            </a:pPr>
            <a:r>
              <a:rPr lang="tr-TR" sz="2800" smtClean="0">
                <a:solidFill>
                  <a:srgbClr val="3333CC"/>
                </a:solidFill>
                <a:latin typeface="Comic Sans MS" pitchFamily="66" charset="0"/>
              </a:rPr>
              <a:t>  </a:t>
            </a:r>
            <a:r>
              <a:rPr lang="tr-TR" sz="2800" u="sng" smtClean="0">
                <a:solidFill>
                  <a:srgbClr val="3333CC"/>
                </a:solidFill>
                <a:latin typeface="Comic Sans MS" pitchFamily="66" charset="0"/>
              </a:rPr>
              <a:t>Komplikasyonun:</a:t>
            </a:r>
          </a:p>
          <a:p>
            <a:pPr eaLnBrk="1" hangingPunct="1">
              <a:lnSpc>
                <a:spcPct val="80000"/>
              </a:lnSpc>
            </a:pPr>
            <a:r>
              <a:rPr lang="tr-TR" sz="2800" smtClean="0">
                <a:solidFill>
                  <a:srgbClr val="3333CC"/>
                </a:solidFill>
                <a:latin typeface="Comic Sans MS" pitchFamily="66" charset="0"/>
              </a:rPr>
              <a:t>Niteliği</a:t>
            </a:r>
          </a:p>
          <a:p>
            <a:pPr eaLnBrk="1" hangingPunct="1">
              <a:lnSpc>
                <a:spcPct val="80000"/>
              </a:lnSpc>
            </a:pPr>
            <a:r>
              <a:rPr lang="tr-TR" sz="2800" smtClean="0">
                <a:solidFill>
                  <a:srgbClr val="3333CC"/>
                </a:solidFill>
                <a:latin typeface="Comic Sans MS" pitchFamily="66" charset="0"/>
              </a:rPr>
              <a:t>Sıklığı</a:t>
            </a:r>
          </a:p>
          <a:p>
            <a:pPr eaLnBrk="1" hangingPunct="1">
              <a:lnSpc>
                <a:spcPct val="80000"/>
              </a:lnSpc>
            </a:pPr>
            <a:r>
              <a:rPr lang="tr-TR" sz="2800" smtClean="0">
                <a:solidFill>
                  <a:srgbClr val="3333CC"/>
                </a:solidFill>
                <a:latin typeface="Comic Sans MS" pitchFamily="66" charset="0"/>
              </a:rPr>
              <a:t>Olumsuz sonuca yol açma sıklığı</a:t>
            </a:r>
          </a:p>
          <a:p>
            <a:pPr eaLnBrk="1" hangingPunct="1">
              <a:lnSpc>
                <a:spcPct val="80000"/>
              </a:lnSpc>
            </a:pPr>
            <a:r>
              <a:rPr lang="tr-TR" sz="2800" smtClean="0">
                <a:solidFill>
                  <a:srgbClr val="3333CC"/>
                </a:solidFill>
                <a:latin typeface="Comic Sans MS" pitchFamily="66" charset="0"/>
              </a:rPr>
              <a:t>Olumsuz sonucun erken fark edilebilme,  engellenebilme durumu,</a:t>
            </a:r>
          </a:p>
          <a:p>
            <a:pPr eaLnBrk="1" hangingPunct="1">
              <a:lnSpc>
                <a:spcPct val="80000"/>
              </a:lnSpc>
            </a:pPr>
            <a:r>
              <a:rPr lang="tr-TR" sz="2800" smtClean="0">
                <a:solidFill>
                  <a:srgbClr val="3333CC"/>
                </a:solidFill>
                <a:latin typeface="Comic Sans MS" pitchFamily="66" charset="0"/>
              </a:rPr>
              <a:t>Tedavi koşulları..,</a:t>
            </a:r>
          </a:p>
          <a:p>
            <a:pPr eaLnBrk="1" hangingPunct="1">
              <a:lnSpc>
                <a:spcPct val="80000"/>
              </a:lnSpc>
              <a:buFontTx/>
              <a:buNone/>
            </a:pPr>
            <a:r>
              <a:rPr lang="tr-TR" sz="2800" smtClean="0">
                <a:solidFill>
                  <a:srgbClr val="3333CC"/>
                </a:solidFill>
                <a:latin typeface="Comic Sans MS" pitchFamily="66" charset="0"/>
              </a:rPr>
              <a:t>    </a:t>
            </a:r>
            <a:r>
              <a:rPr lang="tr-TR" sz="2800" b="1" smtClean="0">
                <a:solidFill>
                  <a:srgbClr val="3333CC"/>
                </a:solidFill>
                <a:latin typeface="Comic Sans MS" pitchFamily="66" charset="0"/>
              </a:rPr>
              <a:t>önemli!</a:t>
            </a:r>
          </a:p>
        </p:txBody>
      </p:sp>
    </p:spTree>
    <p:extLst>
      <p:ext uri="{BB962C8B-B14F-4D97-AF65-F5344CB8AC3E}">
        <p14:creationId xmlns:p14="http://schemas.microsoft.com/office/powerpoint/2010/main" val="167616924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idx="4294967295"/>
          </p:nvPr>
        </p:nvSpPr>
        <p:spPr>
          <a:solidFill>
            <a:schemeClr val="tx2">
              <a:lumMod val="90000"/>
            </a:schemeClr>
          </a:solidFill>
        </p:spPr>
        <p:txBody>
          <a:bodyPr/>
          <a:lstStyle/>
          <a:p>
            <a:pPr eaLnBrk="1" hangingPunct="1">
              <a:defRPr/>
            </a:pPr>
            <a:r>
              <a:rPr lang="tr-TR" b="1" dirty="0" err="1" smtClean="0">
                <a:solidFill>
                  <a:srgbClr val="FF3300"/>
                </a:solidFill>
                <a:effectLst>
                  <a:outerShdw blurRad="38100" dist="38100" dir="2700000" algn="tl">
                    <a:srgbClr val="000000"/>
                  </a:outerShdw>
                </a:effectLst>
                <a:latin typeface="Comic Sans MS" pitchFamily="66" charset="0"/>
              </a:rPr>
              <a:t>Malpraktis</a:t>
            </a:r>
            <a:r>
              <a:rPr lang="tr-TR" b="1" dirty="0" smtClean="0">
                <a:solidFill>
                  <a:srgbClr val="FF3300"/>
                </a:solidFill>
                <a:effectLst>
                  <a:outerShdw blurRad="38100" dist="38100" dir="2700000" algn="tl">
                    <a:srgbClr val="000000"/>
                  </a:outerShdw>
                </a:effectLst>
                <a:latin typeface="Comic Sans MS" pitchFamily="66" charset="0"/>
              </a:rPr>
              <a:t>…</a:t>
            </a:r>
            <a:endParaRPr lang="tr-TR" dirty="0" smtClean="0">
              <a:solidFill>
                <a:srgbClr val="3333CC"/>
              </a:solidFill>
              <a:effectLst>
                <a:outerShdw blurRad="38100" dist="38100" dir="2700000" algn="tl">
                  <a:srgbClr val="000000"/>
                </a:outerShdw>
              </a:effectLst>
            </a:endParaRPr>
          </a:p>
        </p:txBody>
      </p:sp>
      <p:sp>
        <p:nvSpPr>
          <p:cNvPr id="11267" name="Rectangle 3"/>
          <p:cNvSpPr>
            <a:spLocks noGrp="1" noChangeArrowheads="1"/>
          </p:cNvSpPr>
          <p:nvPr>
            <p:ph type="body" idx="4294967295"/>
          </p:nvPr>
        </p:nvSpPr>
        <p:spPr>
          <a:xfrm>
            <a:off x="685800" y="1981200"/>
            <a:ext cx="7743825" cy="1376363"/>
          </a:xfrm>
        </p:spPr>
        <p:txBody>
          <a:bodyPr/>
          <a:lstStyle/>
          <a:p>
            <a:pPr eaLnBrk="1" hangingPunct="1">
              <a:lnSpc>
                <a:spcPct val="80000"/>
              </a:lnSpc>
            </a:pPr>
            <a:r>
              <a:rPr lang="tr-TR" sz="2800" smtClean="0">
                <a:solidFill>
                  <a:srgbClr val="3333CC"/>
                </a:solidFill>
                <a:latin typeface="Comic Sans MS" pitchFamily="66" charset="0"/>
              </a:rPr>
              <a:t>Yapılmaması gerekeni yapma</a:t>
            </a:r>
          </a:p>
          <a:p>
            <a:pPr eaLnBrk="1" hangingPunct="1">
              <a:lnSpc>
                <a:spcPct val="80000"/>
              </a:lnSpc>
            </a:pPr>
            <a:endParaRPr lang="tr-TR" sz="2800" smtClean="0">
              <a:solidFill>
                <a:srgbClr val="3333CC"/>
              </a:solidFill>
              <a:latin typeface="Comic Sans MS" pitchFamily="66" charset="0"/>
            </a:endParaRPr>
          </a:p>
          <a:p>
            <a:pPr eaLnBrk="1" hangingPunct="1">
              <a:lnSpc>
                <a:spcPct val="80000"/>
              </a:lnSpc>
            </a:pPr>
            <a:r>
              <a:rPr lang="tr-TR" sz="2800" smtClean="0">
                <a:solidFill>
                  <a:srgbClr val="3333CC"/>
                </a:solidFill>
                <a:latin typeface="Comic Sans MS" pitchFamily="66" charset="0"/>
              </a:rPr>
              <a:t>Yapılması gerekeni yapmama</a:t>
            </a:r>
          </a:p>
        </p:txBody>
      </p:sp>
    </p:spTree>
    <p:extLst>
      <p:ext uri="{BB962C8B-B14F-4D97-AF65-F5344CB8AC3E}">
        <p14:creationId xmlns:p14="http://schemas.microsoft.com/office/powerpoint/2010/main" val="273620277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idx="4294967295"/>
          </p:nvPr>
        </p:nvSpPr>
        <p:spPr>
          <a:xfrm>
            <a:off x="785813" y="285750"/>
            <a:ext cx="7786687" cy="1428750"/>
          </a:xfrm>
          <a:solidFill>
            <a:schemeClr val="tx2">
              <a:lumMod val="90000"/>
            </a:schemeClr>
          </a:solidFill>
        </p:spPr>
        <p:txBody>
          <a:bodyPr/>
          <a:lstStyle/>
          <a:p>
            <a:pPr eaLnBrk="1" hangingPunct="1">
              <a:defRPr/>
            </a:pPr>
            <a:r>
              <a:rPr lang="tr-TR" sz="4000" dirty="0" err="1" smtClean="0">
                <a:solidFill>
                  <a:srgbClr val="FF3300"/>
                </a:solidFill>
                <a:effectLst>
                  <a:outerShdw blurRad="38100" dist="38100" dir="2700000" algn="tl">
                    <a:srgbClr val="000000"/>
                  </a:outerShdw>
                </a:effectLst>
                <a:latin typeface="Comic Sans MS" pitchFamily="66" charset="0"/>
              </a:rPr>
              <a:t>Malpraktis</a:t>
            </a:r>
            <a:r>
              <a:rPr lang="tr-TR" sz="4000" dirty="0" smtClean="0">
                <a:solidFill>
                  <a:srgbClr val="FF3300"/>
                </a:solidFill>
                <a:effectLst>
                  <a:outerShdw blurRad="38100" dist="38100" dir="2700000" algn="tl">
                    <a:srgbClr val="000000"/>
                  </a:outerShdw>
                </a:effectLst>
                <a:latin typeface="Comic Sans MS" pitchFamily="66" charset="0"/>
              </a:rPr>
              <a:t> </a:t>
            </a:r>
            <a:br>
              <a:rPr lang="tr-TR" sz="4000" dirty="0" smtClean="0">
                <a:solidFill>
                  <a:srgbClr val="FF3300"/>
                </a:solidFill>
                <a:effectLst>
                  <a:outerShdw blurRad="38100" dist="38100" dir="2700000" algn="tl">
                    <a:srgbClr val="000000"/>
                  </a:outerShdw>
                </a:effectLst>
                <a:latin typeface="Comic Sans MS" pitchFamily="66" charset="0"/>
              </a:rPr>
            </a:br>
            <a:r>
              <a:rPr lang="tr-TR" sz="4000" dirty="0" smtClean="0">
                <a:solidFill>
                  <a:srgbClr val="FF3300"/>
                </a:solidFill>
                <a:effectLst>
                  <a:outerShdw blurRad="38100" dist="38100" dir="2700000" algn="tl">
                    <a:srgbClr val="000000"/>
                  </a:outerShdw>
                </a:effectLst>
                <a:latin typeface="Comic Sans MS" pitchFamily="66" charset="0"/>
              </a:rPr>
              <a:t>(Tıbbi uygulama hataları)</a:t>
            </a:r>
            <a:endParaRPr lang="tr-TR" sz="2800" dirty="0" smtClean="0">
              <a:solidFill>
                <a:srgbClr val="FF3300"/>
              </a:solidFill>
              <a:effectLst>
                <a:outerShdw blurRad="38100" dist="38100" dir="2700000" algn="tl">
                  <a:srgbClr val="000000"/>
                </a:outerShdw>
              </a:effectLst>
            </a:endParaRPr>
          </a:p>
        </p:txBody>
      </p:sp>
      <p:sp>
        <p:nvSpPr>
          <p:cNvPr id="12291" name="Rectangle 3"/>
          <p:cNvSpPr>
            <a:spLocks noGrp="1" noChangeArrowheads="1"/>
          </p:cNvSpPr>
          <p:nvPr>
            <p:ph type="body" idx="4294967295"/>
          </p:nvPr>
        </p:nvSpPr>
        <p:spPr/>
        <p:txBody>
          <a:bodyPr/>
          <a:lstStyle/>
          <a:p>
            <a:pPr eaLnBrk="1" hangingPunct="1">
              <a:lnSpc>
                <a:spcPct val="80000"/>
              </a:lnSpc>
              <a:buFontTx/>
              <a:buNone/>
            </a:pPr>
            <a:r>
              <a:rPr lang="tr-TR" sz="2800" b="1" smtClean="0">
                <a:solidFill>
                  <a:srgbClr val="3333CC"/>
                </a:solidFill>
              </a:rPr>
              <a:t>    </a:t>
            </a:r>
            <a:r>
              <a:rPr lang="tr-TR" sz="2800" b="1" u="sng" smtClean="0">
                <a:solidFill>
                  <a:srgbClr val="3333CC"/>
                </a:solidFill>
                <a:latin typeface="Comic Sans MS" pitchFamily="66" charset="0"/>
              </a:rPr>
              <a:t>Dünya Tabipler Birliği’nin 1992 yılında yapılan 44. Genel Kurulu'nda kabul edilen bildirgesi:</a:t>
            </a:r>
          </a:p>
          <a:p>
            <a:pPr eaLnBrk="1" hangingPunct="1">
              <a:lnSpc>
                <a:spcPct val="80000"/>
              </a:lnSpc>
            </a:pPr>
            <a:r>
              <a:rPr lang="tr-TR" sz="2800" b="1" smtClean="0">
                <a:solidFill>
                  <a:srgbClr val="3333CC"/>
                </a:solidFill>
                <a:latin typeface="Comic Sans MS" pitchFamily="66" charset="0"/>
              </a:rPr>
              <a:t>Malpraktis</a:t>
            </a:r>
            <a:r>
              <a:rPr lang="tr-TR" sz="2800" smtClean="0">
                <a:solidFill>
                  <a:srgbClr val="3333CC"/>
                </a:solidFill>
                <a:latin typeface="Comic Sans MS" pitchFamily="66" charset="0"/>
              </a:rPr>
              <a:t>, “Hekimin tedavi sırasında standart uygulamayı yapmaması, beceri eksikliği veya hastaya tedavi vermemesi ile oluşan zarar” şeklinde tanımlanmıştır. </a:t>
            </a:r>
          </a:p>
          <a:p>
            <a:pPr eaLnBrk="1" hangingPunct="1">
              <a:lnSpc>
                <a:spcPct val="80000"/>
              </a:lnSpc>
              <a:buFontTx/>
              <a:buNone/>
            </a:pPr>
            <a:r>
              <a:rPr lang="tr-TR" sz="2800" smtClean="0">
                <a:solidFill>
                  <a:srgbClr val="3333CC"/>
                </a:solidFill>
                <a:latin typeface="Comic Sans MS" pitchFamily="66" charset="0"/>
              </a:rPr>
              <a:t>   Tıbbi bakım ve tedavi sırasında görülen ve hekimin hatası olmayan durumlardan (</a:t>
            </a:r>
            <a:r>
              <a:rPr lang="tr-TR" sz="2800" b="1" smtClean="0">
                <a:solidFill>
                  <a:srgbClr val="3333CC"/>
                </a:solidFill>
                <a:latin typeface="Comic Sans MS" pitchFamily="66" charset="0"/>
              </a:rPr>
              <a:t>komplikasyon) </a:t>
            </a:r>
            <a:r>
              <a:rPr lang="tr-TR" sz="2800" smtClean="0">
                <a:solidFill>
                  <a:srgbClr val="3333CC"/>
                </a:solidFill>
                <a:latin typeface="Comic Sans MS" pitchFamily="66" charset="0"/>
              </a:rPr>
              <a:t>ayırt edilmesi gerektiği vurgulanmıştır. </a:t>
            </a:r>
          </a:p>
        </p:txBody>
      </p:sp>
    </p:spTree>
    <p:extLst>
      <p:ext uri="{BB962C8B-B14F-4D97-AF65-F5344CB8AC3E}">
        <p14:creationId xmlns:p14="http://schemas.microsoft.com/office/powerpoint/2010/main" val="31052219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idx="4294967295"/>
          </p:nvPr>
        </p:nvSpPr>
        <p:spPr>
          <a:solidFill>
            <a:schemeClr val="tx2">
              <a:lumMod val="90000"/>
            </a:schemeClr>
          </a:solidFill>
        </p:spPr>
        <p:txBody>
          <a:bodyPr/>
          <a:lstStyle/>
          <a:p>
            <a:pPr eaLnBrk="1" hangingPunct="1">
              <a:defRPr/>
            </a:pPr>
            <a:r>
              <a:rPr lang="tr-TR" b="1" dirty="0" err="1" smtClean="0">
                <a:solidFill>
                  <a:srgbClr val="FF3300"/>
                </a:solidFill>
                <a:effectLst>
                  <a:outerShdw blurRad="38100" dist="38100" dir="2700000" algn="tl">
                    <a:srgbClr val="000000"/>
                  </a:outerShdw>
                </a:effectLst>
                <a:latin typeface="Comic Sans MS" pitchFamily="66" charset="0"/>
              </a:rPr>
              <a:t>Malpraktis</a:t>
            </a:r>
            <a:r>
              <a:rPr lang="tr-TR" b="1" dirty="0" smtClean="0">
                <a:solidFill>
                  <a:srgbClr val="FF3300"/>
                </a:solidFill>
                <a:effectLst>
                  <a:outerShdw blurRad="38100" dist="38100" dir="2700000" algn="tl">
                    <a:srgbClr val="000000"/>
                  </a:outerShdw>
                </a:effectLst>
                <a:latin typeface="Comic Sans MS" pitchFamily="66" charset="0"/>
              </a:rPr>
              <a:t>…</a:t>
            </a:r>
            <a:endParaRPr lang="tr-TR" dirty="0" smtClean="0">
              <a:solidFill>
                <a:srgbClr val="3333CC"/>
              </a:solidFill>
              <a:effectLst>
                <a:outerShdw blurRad="38100" dist="38100" dir="2700000" algn="tl">
                  <a:srgbClr val="000000"/>
                </a:outerShdw>
              </a:effectLst>
            </a:endParaRPr>
          </a:p>
        </p:txBody>
      </p:sp>
      <p:sp>
        <p:nvSpPr>
          <p:cNvPr id="380931" name="Rectangle 3"/>
          <p:cNvSpPr>
            <a:spLocks noGrp="1" noChangeArrowheads="1"/>
          </p:cNvSpPr>
          <p:nvPr>
            <p:ph type="body" idx="4294967295"/>
          </p:nvPr>
        </p:nvSpPr>
        <p:spPr>
          <a:xfrm>
            <a:off x="685800" y="1785938"/>
            <a:ext cx="7743825" cy="3714750"/>
          </a:xfrm>
        </p:spPr>
        <p:txBody>
          <a:bodyPr/>
          <a:lstStyle/>
          <a:p>
            <a:pPr eaLnBrk="1" hangingPunct="1">
              <a:lnSpc>
                <a:spcPct val="80000"/>
              </a:lnSpc>
              <a:buFontTx/>
              <a:buNone/>
              <a:defRPr/>
            </a:pPr>
            <a:r>
              <a:rPr lang="tr-TR" sz="2800" dirty="0" smtClean="0">
                <a:solidFill>
                  <a:srgbClr val="3333CC"/>
                </a:solidFill>
                <a:effectLst>
                  <a:outerShdw blurRad="38100" dist="38100" dir="2700000" algn="tl">
                    <a:srgbClr val="000000">
                      <a:alpha val="43137"/>
                    </a:srgbClr>
                  </a:outerShdw>
                </a:effectLst>
                <a:latin typeface="Comic Sans MS" pitchFamily="66" charset="0"/>
              </a:rPr>
              <a:t>I</a:t>
            </a:r>
            <a:r>
              <a:rPr lang="tr-TR" sz="2800" dirty="0" smtClean="0">
                <a:solidFill>
                  <a:srgbClr val="3333CC"/>
                </a:solidFill>
                <a:latin typeface="Comic Sans MS" pitchFamily="66" charset="0"/>
              </a:rPr>
              <a:t>) </a:t>
            </a:r>
            <a:r>
              <a:rPr lang="tr-TR" sz="2800" dirty="0" smtClean="0">
                <a:solidFill>
                  <a:srgbClr val="3333CC"/>
                </a:solidFill>
                <a:effectLst>
                  <a:outerShdw blurRad="38100" dist="38100" dir="2700000" algn="tl">
                    <a:srgbClr val="000000">
                      <a:alpha val="43137"/>
                    </a:srgbClr>
                  </a:outerShdw>
                </a:effectLst>
                <a:latin typeface="Comic Sans MS" pitchFamily="66" charset="0"/>
              </a:rPr>
              <a:t>Genel hekimlik uygulamaları/ kuralları       çerçevesinde yapılan hatalar</a:t>
            </a:r>
            <a:r>
              <a:rPr lang="tr-TR" sz="2800" dirty="0" smtClean="0">
                <a:sym typeface="Symbol" pitchFamily="18" charset="2"/>
              </a:rPr>
              <a:t></a:t>
            </a:r>
            <a:endParaRPr lang="tr-TR" sz="2800" dirty="0" smtClean="0">
              <a:solidFill>
                <a:srgbClr val="3333CC"/>
              </a:solidFill>
              <a:effectLst>
                <a:outerShdw blurRad="38100" dist="38100" dir="2700000" algn="tl">
                  <a:srgbClr val="000000">
                    <a:alpha val="43137"/>
                  </a:srgbClr>
                </a:outerShdw>
              </a:effectLst>
              <a:latin typeface="Comic Sans MS" pitchFamily="66" charset="0"/>
            </a:endParaRPr>
          </a:p>
          <a:p>
            <a:pPr eaLnBrk="1" hangingPunct="1">
              <a:lnSpc>
                <a:spcPct val="80000"/>
              </a:lnSpc>
              <a:buFontTx/>
              <a:buNone/>
              <a:defRPr/>
            </a:pPr>
            <a:r>
              <a:rPr lang="tr-TR" sz="2800" dirty="0" smtClean="0">
                <a:solidFill>
                  <a:srgbClr val="3333CC"/>
                </a:solidFill>
                <a:effectLst>
                  <a:outerShdw blurRad="38100" dist="38100" dir="2700000" algn="tl">
                    <a:srgbClr val="000000"/>
                  </a:outerShdw>
                </a:effectLst>
                <a:latin typeface="Comic Sans MS" pitchFamily="66" charset="0"/>
                <a:sym typeface="Symbol" pitchFamily="18" charset="2"/>
              </a:rPr>
              <a:t>    </a:t>
            </a:r>
            <a:r>
              <a:rPr lang="tr-TR" sz="2800" dirty="0" smtClean="0">
                <a:solidFill>
                  <a:srgbClr val="3333CC"/>
                </a:solidFill>
                <a:effectLst>
                  <a:outerShdw blurRad="38100" dist="38100" dir="2700000" algn="tl">
                    <a:srgbClr val="000000">
                      <a:alpha val="43137"/>
                    </a:srgbClr>
                  </a:outerShdw>
                </a:effectLst>
                <a:latin typeface="Comic Sans MS" pitchFamily="66" charset="0"/>
                <a:sym typeface="Symbol" pitchFamily="18" charset="2"/>
              </a:rPr>
              <a:t>Örneğin; Yanlış enjeksiyon uygulanması,</a:t>
            </a:r>
            <a:endParaRPr lang="tr-TR" sz="2800" dirty="0" smtClean="0">
              <a:solidFill>
                <a:srgbClr val="3333CC"/>
              </a:solidFill>
              <a:effectLst>
                <a:outerShdw blurRad="38100" dist="38100" dir="2700000" algn="tl">
                  <a:srgbClr val="000000">
                    <a:alpha val="43137"/>
                  </a:srgbClr>
                </a:outerShdw>
              </a:effectLst>
              <a:latin typeface="Comic Sans MS" pitchFamily="66" charset="0"/>
            </a:endParaRPr>
          </a:p>
          <a:p>
            <a:pPr eaLnBrk="1" hangingPunct="1">
              <a:lnSpc>
                <a:spcPct val="80000"/>
              </a:lnSpc>
              <a:buFontTx/>
              <a:buNone/>
              <a:defRPr/>
            </a:pPr>
            <a:endParaRPr lang="tr-TR" sz="2800" dirty="0" smtClean="0">
              <a:solidFill>
                <a:srgbClr val="3333CC"/>
              </a:solidFill>
              <a:latin typeface="Comic Sans MS" pitchFamily="66" charset="0"/>
            </a:endParaRPr>
          </a:p>
          <a:p>
            <a:pPr eaLnBrk="1" hangingPunct="1">
              <a:lnSpc>
                <a:spcPct val="80000"/>
              </a:lnSpc>
              <a:buFontTx/>
              <a:buNone/>
              <a:defRPr/>
            </a:pPr>
            <a:r>
              <a:rPr lang="tr-TR" sz="2800" dirty="0" smtClean="0">
                <a:solidFill>
                  <a:srgbClr val="3333CC"/>
                </a:solidFill>
                <a:effectLst>
                  <a:outerShdw blurRad="38100" dist="38100" dir="2700000" algn="tl">
                    <a:srgbClr val="000000">
                      <a:alpha val="43137"/>
                    </a:srgbClr>
                  </a:outerShdw>
                </a:effectLst>
                <a:latin typeface="Comic Sans MS" pitchFamily="66" charset="0"/>
              </a:rPr>
              <a:t>II</a:t>
            </a:r>
            <a:r>
              <a:rPr lang="tr-TR" sz="2800" dirty="0" smtClean="0">
                <a:solidFill>
                  <a:srgbClr val="3333CC"/>
                </a:solidFill>
                <a:latin typeface="Comic Sans MS" pitchFamily="66" charset="0"/>
              </a:rPr>
              <a:t>)</a:t>
            </a:r>
            <a:r>
              <a:rPr lang="tr-TR" sz="2800" dirty="0" smtClean="0">
                <a:solidFill>
                  <a:srgbClr val="3333CC"/>
                </a:solidFill>
                <a:effectLst>
                  <a:outerShdw blurRad="38100" dist="38100" dir="2700000" algn="tl">
                    <a:srgbClr val="000000">
                      <a:alpha val="43137"/>
                    </a:srgbClr>
                  </a:outerShdw>
                </a:effectLst>
                <a:latin typeface="Comic Sans MS" pitchFamily="66" charset="0"/>
              </a:rPr>
              <a:t> Bir uzmanlık alanı uygulamaları/ kuralları   veya özel nitelikli bir girişim çerçevesinde  yapılan hatalar</a:t>
            </a:r>
            <a:r>
              <a:rPr lang="tr-TR" sz="2800" dirty="0" smtClean="0">
                <a:sym typeface="Symbol" pitchFamily="18" charset="2"/>
              </a:rPr>
              <a:t></a:t>
            </a:r>
            <a:endParaRPr lang="tr-TR" sz="2800" dirty="0" smtClean="0">
              <a:solidFill>
                <a:srgbClr val="3333CC"/>
              </a:solidFill>
              <a:effectLst>
                <a:outerShdw blurRad="38100" dist="38100" dir="2700000" algn="tl">
                  <a:srgbClr val="000000">
                    <a:alpha val="43137"/>
                  </a:srgbClr>
                </a:outerShdw>
              </a:effectLst>
              <a:latin typeface="Comic Sans MS" pitchFamily="66" charset="0"/>
            </a:endParaRPr>
          </a:p>
          <a:p>
            <a:pPr eaLnBrk="1" hangingPunct="1">
              <a:lnSpc>
                <a:spcPct val="80000"/>
              </a:lnSpc>
              <a:buFontTx/>
              <a:buNone/>
              <a:defRPr/>
            </a:pPr>
            <a:r>
              <a:rPr lang="tr-TR" sz="2800" dirty="0" smtClean="0">
                <a:solidFill>
                  <a:srgbClr val="3333CC"/>
                </a:solidFill>
                <a:effectLst>
                  <a:outerShdw blurRad="38100" dist="38100" dir="2700000" algn="tl">
                    <a:srgbClr val="000000"/>
                  </a:outerShdw>
                </a:effectLst>
                <a:latin typeface="Comic Sans MS" pitchFamily="66" charset="0"/>
                <a:sym typeface="Symbol" pitchFamily="18" charset="2"/>
              </a:rPr>
              <a:t>    </a:t>
            </a:r>
            <a:r>
              <a:rPr lang="tr-TR" sz="2800" dirty="0" smtClean="0">
                <a:solidFill>
                  <a:srgbClr val="3333CC"/>
                </a:solidFill>
                <a:effectLst>
                  <a:outerShdw blurRad="38100" dist="38100" dir="2700000" algn="tl">
                    <a:srgbClr val="000000">
                      <a:alpha val="43137"/>
                    </a:srgbClr>
                  </a:outerShdw>
                </a:effectLst>
                <a:latin typeface="Comic Sans MS" pitchFamily="66" charset="0"/>
                <a:sym typeface="Symbol" pitchFamily="18" charset="2"/>
              </a:rPr>
              <a:t>Örneğin; Ameliyat hataları, </a:t>
            </a:r>
          </a:p>
          <a:p>
            <a:pPr eaLnBrk="1" hangingPunct="1">
              <a:lnSpc>
                <a:spcPct val="80000"/>
              </a:lnSpc>
              <a:buFontTx/>
              <a:buNone/>
              <a:defRPr/>
            </a:pPr>
            <a:r>
              <a:rPr lang="tr-TR" sz="2800" dirty="0" smtClean="0">
                <a:solidFill>
                  <a:srgbClr val="3333CC"/>
                </a:solidFill>
                <a:effectLst>
                  <a:outerShdw blurRad="38100" dist="38100" dir="2700000" algn="tl">
                    <a:srgbClr val="000000">
                      <a:alpha val="43137"/>
                    </a:srgbClr>
                  </a:outerShdw>
                </a:effectLst>
                <a:latin typeface="Comic Sans MS" pitchFamily="66" charset="0"/>
                <a:sym typeface="Symbol" pitchFamily="18" charset="2"/>
              </a:rPr>
              <a:t>                  özel girişimlerdeki hatalar</a:t>
            </a:r>
            <a:endParaRPr lang="tr-TR" sz="2800" dirty="0" smtClean="0">
              <a:solidFill>
                <a:srgbClr val="3333CC"/>
              </a:solidFill>
              <a:effectLst>
                <a:outerShdw blurRad="38100" dist="38100" dir="2700000" algn="tl">
                  <a:srgbClr val="000000">
                    <a:alpha val="43137"/>
                  </a:srgbClr>
                </a:outerShdw>
              </a:effectLst>
              <a:latin typeface="Comic Sans MS" pitchFamily="66" charset="0"/>
            </a:endParaRPr>
          </a:p>
          <a:p>
            <a:pPr eaLnBrk="1" hangingPunct="1">
              <a:lnSpc>
                <a:spcPct val="80000"/>
              </a:lnSpc>
              <a:buFontTx/>
              <a:buNone/>
              <a:defRPr/>
            </a:pPr>
            <a:endParaRPr lang="tr-TR" sz="2800" dirty="0" smtClean="0">
              <a:solidFill>
                <a:srgbClr val="3333CC"/>
              </a:solidFill>
              <a:latin typeface="Comic Sans MS" pitchFamily="66" charset="0"/>
            </a:endParaRPr>
          </a:p>
        </p:txBody>
      </p:sp>
    </p:spTree>
    <p:extLst>
      <p:ext uri="{BB962C8B-B14F-4D97-AF65-F5344CB8AC3E}">
        <p14:creationId xmlns:p14="http://schemas.microsoft.com/office/powerpoint/2010/main" val="374970819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357188" y="500063"/>
            <a:ext cx="8215312" cy="1500187"/>
          </a:xfrm>
          <a:solidFill>
            <a:schemeClr val="tx2">
              <a:lumMod val="90000"/>
            </a:schemeClr>
          </a:solidFill>
        </p:spPr>
        <p:txBody>
          <a:bodyPr/>
          <a:lstStyle/>
          <a:p>
            <a:pPr eaLnBrk="1" hangingPunct="1">
              <a:defRPr/>
            </a:pPr>
            <a:r>
              <a:rPr lang="tr-TR" sz="3600" b="1" dirty="0" smtClean="0">
                <a:solidFill>
                  <a:srgbClr val="FF0000"/>
                </a:solidFill>
                <a:effectLst>
                  <a:outerShdw blurRad="38100" dist="38100" dir="2700000" algn="tl">
                    <a:srgbClr val="000000"/>
                  </a:outerShdw>
                </a:effectLst>
                <a:latin typeface="Comic Sans MS" pitchFamily="66" charset="0"/>
              </a:rPr>
              <a:t>Sık rastlanılan bir </a:t>
            </a:r>
            <a:r>
              <a:rPr lang="tr-TR" sz="3600" b="1" dirty="0" err="1" smtClean="0">
                <a:solidFill>
                  <a:srgbClr val="FF0000"/>
                </a:solidFill>
                <a:effectLst>
                  <a:outerShdw blurRad="38100" dist="38100" dir="2700000" algn="tl">
                    <a:srgbClr val="000000"/>
                  </a:outerShdw>
                </a:effectLst>
                <a:latin typeface="Comic Sans MS" pitchFamily="66" charset="0"/>
              </a:rPr>
              <a:t>malpraktis</a:t>
            </a:r>
            <a:r>
              <a:rPr lang="tr-TR" sz="3600" b="1" dirty="0" smtClean="0">
                <a:solidFill>
                  <a:srgbClr val="FF0000"/>
                </a:solidFill>
                <a:effectLst>
                  <a:outerShdw blurRad="38100" dist="38100" dir="2700000" algn="tl">
                    <a:srgbClr val="000000"/>
                  </a:outerShdw>
                </a:effectLst>
                <a:latin typeface="Comic Sans MS" pitchFamily="66" charset="0"/>
              </a:rPr>
              <a:t> konusu:</a:t>
            </a:r>
            <a:br>
              <a:rPr lang="tr-TR" sz="3600" b="1" dirty="0" smtClean="0">
                <a:solidFill>
                  <a:srgbClr val="FF0000"/>
                </a:solidFill>
                <a:effectLst>
                  <a:outerShdw blurRad="38100" dist="38100" dir="2700000" algn="tl">
                    <a:srgbClr val="000000"/>
                  </a:outerShdw>
                </a:effectLst>
                <a:latin typeface="Comic Sans MS" pitchFamily="66" charset="0"/>
              </a:rPr>
            </a:br>
            <a:r>
              <a:rPr lang="tr-TR" sz="3600" b="1" dirty="0" smtClean="0">
                <a:solidFill>
                  <a:srgbClr val="0000FF"/>
                </a:solidFill>
                <a:effectLst>
                  <a:outerShdw blurRad="38100" dist="38100" dir="2700000" algn="tl">
                    <a:srgbClr val="000000"/>
                  </a:outerShdw>
                </a:effectLst>
                <a:latin typeface="Comic Sans MS" pitchFamily="66" charset="0"/>
              </a:rPr>
              <a:t>“Aydınlatılmış Onam”</a:t>
            </a:r>
            <a:endParaRPr lang="tr-TR" sz="4000" dirty="0" smtClean="0"/>
          </a:p>
        </p:txBody>
      </p:sp>
      <p:sp>
        <p:nvSpPr>
          <p:cNvPr id="15363" name="Rectangle 3"/>
          <p:cNvSpPr>
            <a:spLocks noGrp="1" noChangeArrowheads="1"/>
          </p:cNvSpPr>
          <p:nvPr>
            <p:ph type="body" idx="1"/>
          </p:nvPr>
        </p:nvSpPr>
        <p:spPr>
          <a:xfrm>
            <a:off x="714375" y="2143125"/>
            <a:ext cx="7772400" cy="4114800"/>
          </a:xfrm>
        </p:spPr>
        <p:txBody>
          <a:bodyPr/>
          <a:lstStyle/>
          <a:p>
            <a:pPr eaLnBrk="1" hangingPunct="1"/>
            <a:r>
              <a:rPr lang="tr-TR" sz="2800" smtClean="0">
                <a:solidFill>
                  <a:srgbClr val="0000FF"/>
                </a:solidFill>
                <a:latin typeface="Comic Sans MS" pitchFamily="66" charset="0"/>
              </a:rPr>
              <a:t>Hasta; sağlık durumu ve konulan tanı,önerilen tedavi yönteminin türü, başarı şansı ve süresi, tedavi yönteminin hastanın sağlığı için taşıdığı riskler,verilen ilaçların kullanılışı ve olası yan etkileri,hastanın önerilen tedaviyi kabul etmemesi durumunda hastalığın yaratacağı sonuçlar, olası tedavi seçenekleri ve riskleri konularında aydınlatmalı.</a:t>
            </a:r>
          </a:p>
        </p:txBody>
      </p:sp>
    </p:spTree>
    <p:extLst>
      <p:ext uri="{BB962C8B-B14F-4D97-AF65-F5344CB8AC3E}">
        <p14:creationId xmlns:p14="http://schemas.microsoft.com/office/powerpoint/2010/main" val="72689366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subTitle" idx="1"/>
          </p:nvPr>
        </p:nvSpPr>
        <p:spPr>
          <a:xfrm>
            <a:off x="571500" y="404665"/>
            <a:ext cx="8175625" cy="5400599"/>
          </a:xfrm>
        </p:spPr>
        <p:txBody>
          <a:bodyPr/>
          <a:lstStyle/>
          <a:p>
            <a:pPr marL="609600" indent="-609600" eaLnBrk="1" hangingPunct="1">
              <a:defRPr/>
            </a:pPr>
            <a:r>
              <a:rPr lang="tr-TR" sz="3200" dirty="0" smtClean="0">
                <a:solidFill>
                  <a:srgbClr val="0000FF"/>
                </a:solidFill>
                <a:effectLst>
                  <a:outerShdw blurRad="38100" dist="38100" dir="2700000" algn="tl">
                    <a:srgbClr val="000000"/>
                  </a:outerShdw>
                </a:effectLst>
                <a:latin typeface="Comic Sans MS" pitchFamily="66" charset="0"/>
              </a:rPr>
              <a:t>Aydınlatılmış Onam (rıza, </a:t>
            </a:r>
            <a:r>
              <a:rPr lang="tr-TR" sz="3200" dirty="0" err="1" smtClean="0">
                <a:solidFill>
                  <a:srgbClr val="0000FF"/>
                </a:solidFill>
                <a:effectLst>
                  <a:outerShdw blurRad="38100" dist="38100" dir="2700000" algn="tl">
                    <a:srgbClr val="000000"/>
                  </a:outerShdw>
                </a:effectLst>
                <a:latin typeface="Comic Sans MS" pitchFamily="66" charset="0"/>
              </a:rPr>
              <a:t>muvaffakat</a:t>
            </a:r>
            <a:r>
              <a:rPr lang="tr-TR" sz="3200" dirty="0" smtClean="0">
                <a:solidFill>
                  <a:srgbClr val="0000FF"/>
                </a:solidFill>
                <a:effectLst>
                  <a:outerShdw blurRad="38100" dist="38100" dir="2700000" algn="tl">
                    <a:srgbClr val="000000"/>
                  </a:outerShdw>
                </a:effectLst>
                <a:latin typeface="Comic Sans MS" pitchFamily="66" charset="0"/>
              </a:rPr>
              <a:t>)</a:t>
            </a:r>
          </a:p>
          <a:p>
            <a:pPr marL="609600" indent="-609600" eaLnBrk="1" hangingPunct="1">
              <a:defRPr/>
            </a:pPr>
            <a:r>
              <a:rPr lang="tr-TR" sz="3200" dirty="0" smtClean="0">
                <a:solidFill>
                  <a:srgbClr val="0000FF"/>
                </a:solidFill>
                <a:effectLst>
                  <a:outerShdw blurRad="38100" dist="38100" dir="2700000" algn="tl">
                    <a:srgbClr val="000000"/>
                  </a:outerShdw>
                </a:effectLst>
                <a:latin typeface="Comic Sans MS" pitchFamily="66" charset="0"/>
              </a:rPr>
              <a:t>“</a:t>
            </a:r>
            <a:r>
              <a:rPr lang="tr-TR" sz="3200" dirty="0" smtClean="0">
                <a:solidFill>
                  <a:srgbClr val="FF3300"/>
                </a:solidFill>
                <a:effectLst>
                  <a:outerShdw blurRad="38100" dist="38100" dir="2700000" algn="tl">
                    <a:srgbClr val="000000"/>
                  </a:outerShdw>
                </a:effectLst>
                <a:latin typeface="Comic Sans MS" pitchFamily="66" charset="0"/>
              </a:rPr>
              <a:t>Sözleşme Sorumluluğu</a:t>
            </a:r>
            <a:r>
              <a:rPr lang="tr-TR" sz="3200" dirty="0" smtClean="0">
                <a:solidFill>
                  <a:srgbClr val="0000FF"/>
                </a:solidFill>
                <a:effectLst>
                  <a:outerShdw blurRad="38100" dist="38100" dir="2700000" algn="tl">
                    <a:srgbClr val="000000"/>
                  </a:outerShdw>
                </a:effectLst>
                <a:latin typeface="Comic Sans MS" pitchFamily="66" charset="0"/>
              </a:rPr>
              <a:t>”</a:t>
            </a:r>
          </a:p>
          <a:p>
            <a:pPr marL="609600" indent="-609600" eaLnBrk="1" hangingPunct="1">
              <a:defRPr/>
            </a:pPr>
            <a:endParaRPr lang="tr-TR" sz="2800" dirty="0" smtClean="0">
              <a:solidFill>
                <a:srgbClr val="0000FF"/>
              </a:solidFill>
              <a:effectLst>
                <a:outerShdw blurRad="38100" dist="38100" dir="2700000" algn="tl">
                  <a:srgbClr val="000000"/>
                </a:outerShdw>
              </a:effectLst>
              <a:latin typeface="Comic Sans MS" pitchFamily="66" charset="0"/>
            </a:endParaRPr>
          </a:p>
          <a:p>
            <a:pPr marL="609600" indent="-609600" algn="l" eaLnBrk="1" hangingPunct="1">
              <a:defRPr/>
            </a:pPr>
            <a:r>
              <a:rPr lang="tr-TR" sz="2800" dirty="0" smtClean="0">
                <a:solidFill>
                  <a:srgbClr val="0000FF"/>
                </a:solidFill>
                <a:effectLst>
                  <a:outerShdw blurRad="38100" dist="38100" dir="2700000" algn="tl">
                    <a:srgbClr val="000000"/>
                  </a:outerShdw>
                </a:effectLst>
                <a:latin typeface="Comic Sans MS" pitchFamily="66" charset="0"/>
              </a:rPr>
              <a:t>a</a:t>
            </a:r>
            <a:r>
              <a:rPr lang="tr-TR" sz="2800" dirty="0" smtClean="0">
                <a:solidFill>
                  <a:srgbClr val="0000FF"/>
                </a:solidFill>
                <a:latin typeface="Comic Sans MS" pitchFamily="66" charset="0"/>
              </a:rPr>
              <a:t>)  Hastanın iyiyi kötüden ayırma ve  yaş  ergenliği bulunmalıdır.</a:t>
            </a:r>
          </a:p>
          <a:p>
            <a:pPr marL="609600" indent="-609600" algn="l" eaLnBrk="1" hangingPunct="1">
              <a:defRPr/>
            </a:pPr>
            <a:r>
              <a:rPr lang="tr-TR" sz="2800" dirty="0" smtClean="0">
                <a:solidFill>
                  <a:srgbClr val="0000FF"/>
                </a:solidFill>
                <a:effectLst>
                  <a:outerShdw blurRad="38100" dist="38100" dir="2700000" algn="tl">
                    <a:srgbClr val="000000"/>
                  </a:outerShdw>
                </a:effectLst>
                <a:latin typeface="Comic Sans MS" pitchFamily="66" charset="0"/>
              </a:rPr>
              <a:t>b</a:t>
            </a:r>
            <a:r>
              <a:rPr lang="tr-TR" sz="2800" dirty="0" smtClean="0">
                <a:solidFill>
                  <a:srgbClr val="0000FF"/>
                </a:solidFill>
                <a:latin typeface="Comic Sans MS" pitchFamily="66" charset="0"/>
              </a:rPr>
              <a:t>) Hasta tedavi ve sonuçları </a:t>
            </a:r>
          </a:p>
          <a:p>
            <a:pPr marL="609600" indent="-609600" algn="l" eaLnBrk="1" hangingPunct="1">
              <a:defRPr/>
            </a:pPr>
            <a:r>
              <a:rPr lang="tr-TR" sz="2800" dirty="0" smtClean="0">
                <a:solidFill>
                  <a:srgbClr val="0000FF"/>
                </a:solidFill>
                <a:latin typeface="Comic Sans MS" pitchFamily="66" charset="0"/>
              </a:rPr>
              <a:t>    konusunda </a:t>
            </a:r>
            <a:r>
              <a:rPr lang="tr-TR" sz="2800" u="sng" dirty="0" smtClean="0">
                <a:solidFill>
                  <a:srgbClr val="0000FF"/>
                </a:solidFill>
                <a:latin typeface="Comic Sans MS" pitchFamily="66" charset="0"/>
              </a:rPr>
              <a:t>yeterince</a:t>
            </a:r>
            <a:r>
              <a:rPr lang="tr-TR" sz="2800" dirty="0" smtClean="0">
                <a:solidFill>
                  <a:srgbClr val="0000FF"/>
                </a:solidFill>
                <a:latin typeface="Comic Sans MS" pitchFamily="66" charset="0"/>
              </a:rPr>
              <a:t> aydınlatılmalıdır.</a:t>
            </a:r>
          </a:p>
          <a:p>
            <a:pPr marL="609600" indent="-609600" algn="l" eaLnBrk="1" hangingPunct="1">
              <a:defRPr/>
            </a:pPr>
            <a:r>
              <a:rPr lang="tr-TR" sz="2800" dirty="0" smtClean="0">
                <a:solidFill>
                  <a:srgbClr val="0000FF"/>
                </a:solidFill>
                <a:effectLst>
                  <a:outerShdw blurRad="38100" dist="38100" dir="2700000" algn="tl">
                    <a:srgbClr val="000000"/>
                  </a:outerShdw>
                </a:effectLst>
                <a:latin typeface="Comic Sans MS" pitchFamily="66" charset="0"/>
              </a:rPr>
              <a:t>c</a:t>
            </a:r>
            <a:r>
              <a:rPr lang="tr-TR" sz="2800" dirty="0" smtClean="0">
                <a:solidFill>
                  <a:srgbClr val="0000FF"/>
                </a:solidFill>
                <a:latin typeface="Comic Sans MS" pitchFamily="66" charset="0"/>
              </a:rPr>
              <a:t>) Onam </a:t>
            </a:r>
            <a:r>
              <a:rPr lang="tr-TR" sz="2800" u="sng" dirty="0" smtClean="0">
                <a:solidFill>
                  <a:srgbClr val="0000FF"/>
                </a:solidFill>
                <a:latin typeface="Comic Sans MS" pitchFamily="66" charset="0"/>
              </a:rPr>
              <a:t>yazılı</a:t>
            </a:r>
            <a:r>
              <a:rPr lang="tr-TR" sz="2800" dirty="0" smtClean="0">
                <a:solidFill>
                  <a:srgbClr val="0000FF"/>
                </a:solidFill>
                <a:latin typeface="Comic Sans MS" pitchFamily="66" charset="0"/>
              </a:rPr>
              <a:t> olmalıdır.</a:t>
            </a:r>
          </a:p>
          <a:p>
            <a:pPr marL="609600" indent="-609600" algn="l" eaLnBrk="1" hangingPunct="1">
              <a:defRPr/>
            </a:pPr>
            <a:r>
              <a:rPr lang="tr-TR" sz="2800" dirty="0" smtClean="0">
                <a:solidFill>
                  <a:srgbClr val="0000FF"/>
                </a:solidFill>
                <a:latin typeface="Comic Sans MS" pitchFamily="66" charset="0"/>
              </a:rPr>
              <a:t>    * </a:t>
            </a:r>
            <a:r>
              <a:rPr lang="tr-TR" sz="2800" i="1" dirty="0" smtClean="0">
                <a:solidFill>
                  <a:srgbClr val="0000FF"/>
                </a:solidFill>
                <a:latin typeface="Comic Sans MS" pitchFamily="66" charset="0"/>
              </a:rPr>
              <a:t>Genel, matbuu belgeler uygun değil!</a:t>
            </a:r>
          </a:p>
          <a:p>
            <a:pPr marL="609600" indent="-609600" algn="l" eaLnBrk="1" hangingPunct="1">
              <a:defRPr/>
            </a:pPr>
            <a:r>
              <a:rPr lang="tr-TR" sz="2800" dirty="0" smtClean="0">
                <a:solidFill>
                  <a:srgbClr val="0000FF"/>
                </a:solidFill>
                <a:effectLst>
                  <a:outerShdw blurRad="38100" dist="38100" dir="2700000" algn="tl">
                    <a:srgbClr val="000000"/>
                  </a:outerShdw>
                </a:effectLst>
                <a:latin typeface="Comic Sans MS" pitchFamily="66" charset="0"/>
              </a:rPr>
              <a:t>d</a:t>
            </a:r>
            <a:r>
              <a:rPr lang="tr-TR" sz="2800" dirty="0" smtClean="0">
                <a:solidFill>
                  <a:srgbClr val="0000FF"/>
                </a:solidFill>
                <a:latin typeface="Comic Sans MS" pitchFamily="66" charset="0"/>
              </a:rPr>
              <a:t>) Sorumlu uzman hekim tarafından </a:t>
            </a:r>
          </a:p>
          <a:p>
            <a:pPr marL="609600" indent="-609600" algn="l" eaLnBrk="1" hangingPunct="1">
              <a:defRPr/>
            </a:pPr>
            <a:r>
              <a:rPr lang="tr-TR" sz="2800" dirty="0" smtClean="0">
                <a:solidFill>
                  <a:srgbClr val="0000FF"/>
                </a:solidFill>
                <a:latin typeface="Comic Sans MS" pitchFamily="66" charset="0"/>
              </a:rPr>
              <a:t>     yapılmalıdır.</a:t>
            </a:r>
          </a:p>
        </p:txBody>
      </p:sp>
    </p:spTree>
    <p:extLst>
      <p:ext uri="{BB962C8B-B14F-4D97-AF65-F5344CB8AC3E}">
        <p14:creationId xmlns:p14="http://schemas.microsoft.com/office/powerpoint/2010/main" val="187689594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71500" y="642938"/>
            <a:ext cx="7772400" cy="1143000"/>
          </a:xfrm>
        </p:spPr>
        <p:txBody>
          <a:bodyPr/>
          <a:lstStyle/>
          <a:p>
            <a:pPr eaLnBrk="1" hangingPunct="1">
              <a:defRPr/>
            </a:pPr>
            <a:r>
              <a:rPr lang="tr-TR" dirty="0" smtClean="0">
                <a:solidFill>
                  <a:schemeClr val="accent1"/>
                </a:solidFill>
                <a:effectLst>
                  <a:outerShdw blurRad="38100" dist="38100" dir="2700000" algn="tl">
                    <a:srgbClr val="000000">
                      <a:alpha val="43137"/>
                    </a:srgbClr>
                  </a:outerShdw>
                </a:effectLst>
                <a:latin typeface="Comic Sans MS" pitchFamily="66" charset="0"/>
              </a:rPr>
              <a:t>Sorumluluk kime ait?</a:t>
            </a:r>
          </a:p>
        </p:txBody>
      </p:sp>
      <p:sp>
        <p:nvSpPr>
          <p:cNvPr id="17411" name="Rectangle 3"/>
          <p:cNvSpPr>
            <a:spLocks noGrp="1" noChangeArrowheads="1"/>
          </p:cNvSpPr>
          <p:nvPr>
            <p:ph type="body" idx="1"/>
          </p:nvPr>
        </p:nvSpPr>
        <p:spPr/>
        <p:txBody>
          <a:bodyPr/>
          <a:lstStyle/>
          <a:p>
            <a:pPr eaLnBrk="1" hangingPunct="1"/>
            <a:r>
              <a:rPr lang="tr-TR" sz="2800" dirty="0" smtClean="0">
                <a:solidFill>
                  <a:srgbClr val="0000FF"/>
                </a:solidFill>
                <a:latin typeface="Comic Sans MS" pitchFamily="66" charset="0"/>
              </a:rPr>
              <a:t>Bir ekip içerisindeki her kişi kendi mesleki görevleri kapsamında ortaya çıkan olumsuzluklardan sorumlu tutulabilir.</a:t>
            </a:r>
          </a:p>
          <a:p>
            <a:pPr eaLnBrk="1" hangingPunct="1"/>
            <a:r>
              <a:rPr lang="tr-TR" sz="2800" dirty="0" smtClean="0">
                <a:solidFill>
                  <a:srgbClr val="0000FF"/>
                </a:solidFill>
                <a:latin typeface="Comic Sans MS" pitchFamily="66" charset="0"/>
              </a:rPr>
              <a:t>Tedaviden sorumlu hekim, ayrıca yardımcılarının neden oldukları hatalardan da (uzmanlar açısından asistan dahil) sorumludur. </a:t>
            </a:r>
          </a:p>
        </p:txBody>
      </p:sp>
    </p:spTree>
    <p:extLst>
      <p:ext uri="{BB962C8B-B14F-4D97-AF65-F5344CB8AC3E}">
        <p14:creationId xmlns:p14="http://schemas.microsoft.com/office/powerpoint/2010/main" val="93253765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pPr eaLnBrk="1" hangingPunct="1">
              <a:defRPr/>
            </a:pPr>
            <a:r>
              <a:rPr lang="tr-TR" sz="4000" b="1" smtClean="0">
                <a:solidFill>
                  <a:schemeClr val="accent1"/>
                </a:solidFill>
                <a:effectLst>
                  <a:outerShdw blurRad="38100" dist="38100" dir="2700000" algn="tl">
                    <a:srgbClr val="000000"/>
                  </a:outerShdw>
                </a:effectLst>
                <a:latin typeface="Comic Sans MS" pitchFamily="66" charset="0"/>
              </a:rPr>
              <a:t>Sorumlu kim?</a:t>
            </a:r>
          </a:p>
        </p:txBody>
      </p:sp>
      <p:sp>
        <p:nvSpPr>
          <p:cNvPr id="18435" name="Rectangle 3"/>
          <p:cNvSpPr>
            <a:spLocks noGrp="1" noChangeArrowheads="1"/>
          </p:cNvSpPr>
          <p:nvPr>
            <p:ph type="body" sz="half" idx="1"/>
          </p:nvPr>
        </p:nvSpPr>
        <p:spPr/>
        <p:txBody>
          <a:bodyPr/>
          <a:lstStyle/>
          <a:p>
            <a:pPr eaLnBrk="1" hangingPunct="1"/>
            <a:endParaRPr lang="tr-TR" sz="2800" smtClean="0">
              <a:latin typeface="Comic Sans MS" pitchFamily="66" charset="0"/>
            </a:endParaRPr>
          </a:p>
          <a:p>
            <a:pPr eaLnBrk="1" hangingPunct="1"/>
            <a:endParaRPr lang="tr-TR" sz="2800" smtClean="0">
              <a:latin typeface="Comic Sans MS" pitchFamily="66" charset="0"/>
            </a:endParaRPr>
          </a:p>
          <a:p>
            <a:pPr eaLnBrk="1" hangingPunct="1"/>
            <a:endParaRPr lang="tr-TR" sz="2800" smtClean="0">
              <a:latin typeface="Comic Sans MS" pitchFamily="66" charset="0"/>
            </a:endParaRPr>
          </a:p>
        </p:txBody>
      </p:sp>
      <p:pic>
        <p:nvPicPr>
          <p:cNvPr id="18436" name="Picture 4" descr="cerrah11 jpeg"/>
          <p:cNvPicPr>
            <a:picLocks noGrp="1" noChangeAspect="1" noChangeArrowheads="1"/>
          </p:cNvPicPr>
          <p:nvPr>
            <p:ph sz="half" idx="2"/>
          </p:nvPr>
        </p:nvPicPr>
        <p:blipFill>
          <a:blip r:embed="rId2" cstate="print">
            <a:lum bright="-6000"/>
          </a:blip>
          <a:srcRect/>
          <a:stretch>
            <a:fillRect/>
          </a:stretch>
        </p:blipFill>
        <p:spPr>
          <a:xfrm>
            <a:off x="0" y="1852613"/>
            <a:ext cx="9144000" cy="4338637"/>
          </a:xfrm>
          <a:noFill/>
        </p:spPr>
      </p:pic>
    </p:spTree>
    <p:extLst>
      <p:ext uri="{BB962C8B-B14F-4D97-AF65-F5344CB8AC3E}">
        <p14:creationId xmlns:p14="http://schemas.microsoft.com/office/powerpoint/2010/main" val="4232824156"/>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ltLang="tr-TR" b="1" dirty="0" smtClean="0">
                <a:latin typeface="Comic Sans MS" pitchFamily="66" charset="0"/>
                <a:cs typeface="Times New Roman" pitchFamily="18" charset="0"/>
              </a:rPr>
              <a:t>Aydınlatılmış Onam</a:t>
            </a:r>
          </a:p>
        </p:txBody>
      </p:sp>
      <p:sp>
        <p:nvSpPr>
          <p:cNvPr id="10243" name="Rectangle 3"/>
          <p:cNvSpPr>
            <a:spLocks noGrp="1" noChangeArrowheads="1"/>
          </p:cNvSpPr>
          <p:nvPr>
            <p:ph type="body" idx="1"/>
          </p:nvPr>
        </p:nvSpPr>
        <p:spPr>
          <a:xfrm>
            <a:off x="468313" y="1557338"/>
            <a:ext cx="8229600" cy="4530725"/>
          </a:xfrm>
        </p:spPr>
        <p:txBody>
          <a:bodyPr/>
          <a:lstStyle/>
          <a:p>
            <a:r>
              <a:rPr lang="tr-TR" altLang="tr-TR" b="1" dirty="0" smtClean="0">
                <a:solidFill>
                  <a:schemeClr val="tx2">
                    <a:lumMod val="50000"/>
                  </a:schemeClr>
                </a:solidFill>
                <a:latin typeface="Comic Sans MS" pitchFamily="66" charset="0"/>
                <a:cs typeface="Times New Roman" pitchFamily="18" charset="0"/>
              </a:rPr>
              <a:t>Anayasa madde 17/2’ye göre; </a:t>
            </a:r>
          </a:p>
          <a:p>
            <a:pPr lvl="1"/>
            <a:r>
              <a:rPr lang="tr-TR" altLang="tr-TR" b="1" i="1" dirty="0" smtClean="0">
                <a:solidFill>
                  <a:schemeClr val="tx2">
                    <a:lumMod val="50000"/>
                  </a:schemeClr>
                </a:solidFill>
                <a:latin typeface="Comic Sans MS" pitchFamily="66" charset="0"/>
                <a:cs typeface="Times New Roman" pitchFamily="18" charset="0"/>
              </a:rPr>
              <a:t>“Tıbbi zorunluluklar ve kanunda yazılı haller dışında kişinin vücut bütünlüğüne dokunulamaz; </a:t>
            </a:r>
          </a:p>
          <a:p>
            <a:pPr lvl="1"/>
            <a:r>
              <a:rPr lang="tr-TR" altLang="tr-TR" b="1" i="1" dirty="0" smtClean="0">
                <a:solidFill>
                  <a:schemeClr val="tx2">
                    <a:lumMod val="50000"/>
                  </a:schemeClr>
                </a:solidFill>
                <a:latin typeface="Comic Sans MS" pitchFamily="66" charset="0"/>
                <a:cs typeface="Times New Roman" pitchFamily="18" charset="0"/>
              </a:rPr>
              <a:t>Rızası olmadan bilimsel ve tıbbi deneylere tabi tutulamaz.” </a:t>
            </a:r>
            <a:endParaRPr lang="tr-TR" altLang="tr-TR" b="1" dirty="0" smtClean="0">
              <a:solidFill>
                <a:schemeClr val="tx2">
                  <a:lumMod val="50000"/>
                </a:schemeClr>
              </a:solidFill>
              <a:latin typeface="Comic Sans MS" pitchFamily="66" charset="0"/>
              <a:cs typeface="Times New Roman" pitchFamily="18" charset="0"/>
            </a:endParaRPr>
          </a:p>
        </p:txBody>
      </p:sp>
      <p:sp>
        <p:nvSpPr>
          <p:cNvPr id="10244" name="137 Slayt Numarası Yer Tutucusu"/>
          <p:cNvSpPr>
            <a:spLocks noGrp="1"/>
          </p:cNvSpPr>
          <p:nvPr>
            <p:ph type="sldNum" sz="quarter" idx="12"/>
          </p:nvPr>
        </p:nvSpPr>
        <p:spPr>
          <a:noFill/>
        </p:spPr>
        <p:txBody>
          <a:bodyPr/>
          <a:lstStyle/>
          <a:p>
            <a:fld id="{48D9EE60-1A58-41D8-B5AC-483BA36AADBA}" type="slidenum">
              <a:rPr lang="tr-TR" altLang="en-US" smtClean="0">
                <a:solidFill>
                  <a:srgbClr val="D6ECFF"/>
                </a:solidFill>
                <a:latin typeface="Times New Roman" pitchFamily="18" charset="0"/>
                <a:cs typeface="Times New Roman" pitchFamily="18" charset="0"/>
              </a:rPr>
              <a:pPr/>
              <a:t>12</a:t>
            </a:fld>
            <a:endParaRPr lang="tr-TR" altLang="en-US" smtClean="0">
              <a:solidFill>
                <a:srgbClr val="D6ECFF"/>
              </a:solidFill>
              <a:latin typeface="Times New Roman" pitchFamily="18" charset="0"/>
              <a:cs typeface="Times New Roman" pitchFamily="18" charset="0"/>
            </a:endParaRPr>
          </a:p>
        </p:txBody>
      </p:sp>
    </p:spTree>
    <p:extLst>
      <p:ext uri="{BB962C8B-B14F-4D97-AF65-F5344CB8AC3E}">
        <p14:creationId xmlns:p14="http://schemas.microsoft.com/office/powerpoint/2010/main" val="1517536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a:t>
            </a:r>
          </a:p>
        </p:txBody>
      </p:sp>
      <p:sp>
        <p:nvSpPr>
          <p:cNvPr id="11267" name="Rectangle 3"/>
          <p:cNvSpPr>
            <a:spLocks noGrp="1" noChangeArrowheads="1"/>
          </p:cNvSpPr>
          <p:nvPr>
            <p:ph type="body" idx="1"/>
          </p:nvPr>
        </p:nvSpPr>
        <p:spPr>
          <a:xfrm>
            <a:off x="468313" y="1557338"/>
            <a:ext cx="8229600" cy="4530725"/>
          </a:xfrm>
        </p:spPr>
        <p:txBody>
          <a:bodyPr/>
          <a:lstStyle/>
          <a:p>
            <a:r>
              <a:rPr lang="tr-TR" altLang="tr-TR" smtClean="0">
                <a:latin typeface="Times New Roman" pitchFamily="18" charset="0"/>
                <a:cs typeface="Times New Roman" pitchFamily="18" charset="0"/>
              </a:rPr>
              <a:t>Yargıtay 4. Hukuk Dairesi 6297/2541sy. kararına göre; </a:t>
            </a:r>
          </a:p>
          <a:p>
            <a:pPr lvl="1"/>
            <a:r>
              <a:rPr lang="tr-TR" altLang="tr-TR" i="1" smtClean="0">
                <a:latin typeface="Times New Roman" pitchFamily="18" charset="0"/>
                <a:cs typeface="Times New Roman" pitchFamily="18" charset="0"/>
              </a:rPr>
              <a:t>“... Yalnız bu rızanın hukuken geçerli olabilmesi için kişinin, </a:t>
            </a:r>
            <a:r>
              <a:rPr lang="tr-TR" altLang="tr-TR" i="1" smtClean="0">
                <a:solidFill>
                  <a:srgbClr val="C00000"/>
                </a:solidFill>
                <a:latin typeface="Times New Roman" pitchFamily="18" charset="0"/>
                <a:cs typeface="Times New Roman" pitchFamily="18" charset="0"/>
              </a:rPr>
              <a:t>sağlık durumunu, yapılacak müdahaleyi ve etkileri ile sonuçlarını bilmesi, bu konuda yeteri kadar aydınlanması ve iradenin serbestçe açıklanması gerekir. </a:t>
            </a:r>
          </a:p>
          <a:p>
            <a:pPr lvl="1"/>
            <a:r>
              <a:rPr lang="tr-TR" altLang="tr-TR" i="1" smtClean="0">
                <a:latin typeface="Times New Roman" pitchFamily="18" charset="0"/>
                <a:cs typeface="Times New Roman" pitchFamily="18" charset="0"/>
              </a:rPr>
              <a:t>Bu itibarladır ki, ancak aydınlatılmış ve serbest irade sonucu verilmiş rıza, hukuken değeri olan rızadır” </a:t>
            </a:r>
            <a:endParaRPr lang="tr-TR" altLang="tr-TR" smtClean="0">
              <a:latin typeface="Times New Roman" pitchFamily="18" charset="0"/>
              <a:cs typeface="Times New Roman" pitchFamily="18" charset="0"/>
            </a:endParaRPr>
          </a:p>
        </p:txBody>
      </p:sp>
      <p:sp>
        <p:nvSpPr>
          <p:cNvPr id="11268" name="137 Slayt Numarası Yer Tutucusu"/>
          <p:cNvSpPr>
            <a:spLocks noGrp="1"/>
          </p:cNvSpPr>
          <p:nvPr>
            <p:ph type="sldNum" sz="quarter" idx="12"/>
          </p:nvPr>
        </p:nvSpPr>
        <p:spPr>
          <a:noFill/>
        </p:spPr>
        <p:txBody>
          <a:bodyPr/>
          <a:lstStyle/>
          <a:p>
            <a:fld id="{F937E871-340A-49A1-99ED-9D249C676669}" type="slidenum">
              <a:rPr lang="tr-TR" altLang="en-US" smtClean="0">
                <a:solidFill>
                  <a:srgbClr val="D6ECFF"/>
                </a:solidFill>
                <a:latin typeface="Times New Roman" pitchFamily="18" charset="0"/>
                <a:cs typeface="Times New Roman" pitchFamily="18" charset="0"/>
              </a:rPr>
              <a:pPr/>
              <a:t>13</a:t>
            </a:fld>
            <a:endParaRPr lang="tr-TR" altLang="en-US" smtClean="0">
              <a:solidFill>
                <a:srgbClr val="D6ECFF"/>
              </a:solidFill>
              <a:latin typeface="Times New Roman" pitchFamily="18" charset="0"/>
              <a:cs typeface="Times New Roman" pitchFamily="18" charset="0"/>
            </a:endParaRPr>
          </a:p>
        </p:txBody>
      </p:sp>
    </p:spTree>
    <p:extLst>
      <p:ext uri="{BB962C8B-B14F-4D97-AF65-F5344CB8AC3E}">
        <p14:creationId xmlns:p14="http://schemas.microsoft.com/office/powerpoint/2010/main" val="4181694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a:t>
            </a:r>
          </a:p>
        </p:txBody>
      </p:sp>
      <p:sp>
        <p:nvSpPr>
          <p:cNvPr id="12291" name="Rectangle 3"/>
          <p:cNvSpPr>
            <a:spLocks noGrp="1" noChangeArrowheads="1"/>
          </p:cNvSpPr>
          <p:nvPr>
            <p:ph type="body" idx="1"/>
          </p:nvPr>
        </p:nvSpPr>
        <p:spPr>
          <a:xfrm>
            <a:off x="468313" y="1557338"/>
            <a:ext cx="8229600" cy="4530725"/>
          </a:xfrm>
        </p:spPr>
        <p:txBody>
          <a:bodyPr/>
          <a:lstStyle/>
          <a:p>
            <a:r>
              <a:rPr lang="tr-TR" altLang="tr-TR" smtClean="0">
                <a:latin typeface="Times New Roman" pitchFamily="18" charset="0"/>
                <a:cs typeface="Times New Roman" pitchFamily="18" charset="0"/>
              </a:rPr>
              <a:t>Onamın beş unsuru şöyledir</a:t>
            </a:r>
          </a:p>
          <a:p>
            <a:pPr lvl="1"/>
            <a:r>
              <a:rPr lang="tr-TR" altLang="tr-TR" smtClean="0">
                <a:latin typeface="Times New Roman" pitchFamily="18" charset="0"/>
                <a:cs typeface="Times New Roman" pitchFamily="18" charset="0"/>
              </a:rPr>
              <a:t>Onam </a:t>
            </a:r>
            <a:r>
              <a:rPr lang="tr-TR" altLang="tr-TR" b="1" i="1" smtClean="0">
                <a:latin typeface="Times New Roman" pitchFamily="18" charset="0"/>
                <a:cs typeface="Times New Roman" pitchFamily="18" charset="0"/>
              </a:rPr>
              <a:t>gönüllü</a:t>
            </a:r>
            <a:r>
              <a:rPr lang="tr-TR" altLang="tr-TR" smtClean="0">
                <a:latin typeface="Times New Roman" pitchFamily="18" charset="0"/>
                <a:cs typeface="Times New Roman" pitchFamily="18" charset="0"/>
              </a:rPr>
              <a:t> bir şekilde verilmelidir.</a:t>
            </a:r>
          </a:p>
          <a:p>
            <a:pPr lvl="1"/>
            <a:r>
              <a:rPr lang="tr-TR" altLang="tr-TR" smtClean="0">
                <a:latin typeface="Times New Roman" pitchFamily="18" charset="0"/>
                <a:cs typeface="Times New Roman" pitchFamily="18" charset="0"/>
              </a:rPr>
              <a:t>Onam veren kişi yasal olarak </a:t>
            </a:r>
            <a:r>
              <a:rPr lang="tr-TR" altLang="tr-TR" b="1" i="1" smtClean="0">
                <a:latin typeface="Times New Roman" pitchFamily="18" charset="0"/>
                <a:cs typeface="Times New Roman" pitchFamily="18" charset="0"/>
              </a:rPr>
              <a:t>akıl-baliğ</a:t>
            </a:r>
            <a:r>
              <a:rPr lang="tr-TR" altLang="tr-TR" smtClean="0">
                <a:latin typeface="Times New Roman" pitchFamily="18" charset="0"/>
                <a:cs typeface="Times New Roman" pitchFamily="18" charset="0"/>
              </a:rPr>
              <a:t> olmalıdır.</a:t>
            </a:r>
          </a:p>
          <a:p>
            <a:pPr lvl="1"/>
            <a:r>
              <a:rPr lang="tr-TR" altLang="tr-TR" smtClean="0">
                <a:latin typeface="Times New Roman" pitchFamily="18" charset="0"/>
                <a:cs typeface="Times New Roman" pitchFamily="18" charset="0"/>
              </a:rPr>
              <a:t>Onam </a:t>
            </a:r>
            <a:r>
              <a:rPr lang="tr-TR" altLang="tr-TR" b="1" i="1" smtClean="0">
                <a:latin typeface="Times New Roman" pitchFamily="18" charset="0"/>
                <a:cs typeface="Times New Roman" pitchFamily="18" charset="0"/>
              </a:rPr>
              <a:t>aydınlatılmış</a:t>
            </a:r>
            <a:r>
              <a:rPr lang="tr-TR" altLang="tr-TR" smtClean="0">
                <a:latin typeface="Times New Roman" pitchFamily="18" charset="0"/>
                <a:cs typeface="Times New Roman" pitchFamily="18" charset="0"/>
              </a:rPr>
              <a:t> (bilgilendirilmiş) olmalıdır.</a:t>
            </a:r>
          </a:p>
          <a:p>
            <a:pPr lvl="1"/>
            <a:r>
              <a:rPr lang="tr-TR" altLang="tr-TR" smtClean="0">
                <a:latin typeface="Times New Roman" pitchFamily="18" charset="0"/>
                <a:cs typeface="Times New Roman" pitchFamily="18" charset="0"/>
              </a:rPr>
              <a:t>Onam </a:t>
            </a:r>
            <a:r>
              <a:rPr lang="tr-TR" altLang="tr-TR" b="1" i="1" smtClean="0">
                <a:latin typeface="Times New Roman" pitchFamily="18" charset="0"/>
                <a:cs typeface="Times New Roman" pitchFamily="18" charset="0"/>
              </a:rPr>
              <a:t>özgün</a:t>
            </a:r>
            <a:r>
              <a:rPr lang="tr-TR" altLang="tr-TR" smtClean="0">
                <a:latin typeface="Times New Roman" pitchFamily="18" charset="0"/>
                <a:cs typeface="Times New Roman" pitchFamily="18" charset="0"/>
              </a:rPr>
              <a:t> (özel) olmalıdır.</a:t>
            </a:r>
          </a:p>
          <a:p>
            <a:pPr lvl="1"/>
            <a:r>
              <a:rPr lang="tr-TR" altLang="tr-TR" smtClean="0">
                <a:latin typeface="Times New Roman" pitchFamily="18" charset="0"/>
                <a:cs typeface="Times New Roman" pitchFamily="18" charset="0"/>
              </a:rPr>
              <a:t>Onam </a:t>
            </a:r>
            <a:r>
              <a:rPr lang="tr-TR" altLang="tr-TR" b="1" i="1" smtClean="0">
                <a:latin typeface="Times New Roman" pitchFamily="18" charset="0"/>
                <a:cs typeface="Times New Roman" pitchFamily="18" charset="0"/>
              </a:rPr>
              <a:t>güncel olanı </a:t>
            </a:r>
            <a:r>
              <a:rPr lang="tr-TR" altLang="tr-TR" smtClean="0">
                <a:latin typeface="Times New Roman" pitchFamily="18" charset="0"/>
                <a:cs typeface="Times New Roman" pitchFamily="18" charset="0"/>
              </a:rPr>
              <a:t>(yapılıyor olanı) kapsamalıdır.</a:t>
            </a:r>
          </a:p>
          <a:p>
            <a:endParaRPr lang="tr-TR" altLang="tr-TR" smtClean="0">
              <a:latin typeface="Times New Roman" pitchFamily="18" charset="0"/>
              <a:cs typeface="Times New Roman" pitchFamily="18" charset="0"/>
            </a:endParaRPr>
          </a:p>
          <a:p>
            <a:endParaRPr lang="tr-TR" altLang="tr-TR" smtClean="0">
              <a:latin typeface="Times New Roman" pitchFamily="18" charset="0"/>
              <a:cs typeface="Times New Roman" pitchFamily="18" charset="0"/>
            </a:endParaRPr>
          </a:p>
        </p:txBody>
      </p:sp>
      <p:sp>
        <p:nvSpPr>
          <p:cNvPr id="12292" name="137 Slayt Numarası Yer Tutucusu"/>
          <p:cNvSpPr>
            <a:spLocks noGrp="1"/>
          </p:cNvSpPr>
          <p:nvPr>
            <p:ph type="sldNum" sz="quarter" idx="12"/>
          </p:nvPr>
        </p:nvSpPr>
        <p:spPr>
          <a:noFill/>
        </p:spPr>
        <p:txBody>
          <a:bodyPr/>
          <a:lstStyle/>
          <a:p>
            <a:fld id="{095D5C0E-8C98-4611-B7CE-17FFCBBB4A15}" type="slidenum">
              <a:rPr lang="tr-TR" altLang="en-US" smtClean="0">
                <a:solidFill>
                  <a:srgbClr val="D6ECFF"/>
                </a:solidFill>
                <a:latin typeface="Times New Roman" pitchFamily="18" charset="0"/>
                <a:cs typeface="Times New Roman" pitchFamily="18" charset="0"/>
              </a:rPr>
              <a:pPr/>
              <a:t>14</a:t>
            </a:fld>
            <a:endParaRPr lang="tr-TR" altLang="en-US" smtClean="0">
              <a:solidFill>
                <a:srgbClr val="D6ECFF"/>
              </a:solidFill>
              <a:latin typeface="Times New Roman" pitchFamily="18" charset="0"/>
              <a:cs typeface="Times New Roman" pitchFamily="18" charset="0"/>
            </a:endParaRPr>
          </a:p>
        </p:txBody>
      </p:sp>
      <p:sp>
        <p:nvSpPr>
          <p:cNvPr id="12293" name="Dikdörtgen 1"/>
          <p:cNvSpPr>
            <a:spLocks noChangeArrowheads="1"/>
          </p:cNvSpPr>
          <p:nvPr/>
        </p:nvSpPr>
        <p:spPr bwMode="auto">
          <a:xfrm>
            <a:off x="468313" y="4941888"/>
            <a:ext cx="8064500" cy="554037"/>
          </a:xfrm>
          <a:prstGeom prst="rect">
            <a:avLst/>
          </a:prstGeom>
          <a:noFill/>
          <a:ln w="9525">
            <a:noFill/>
            <a:miter lim="800000"/>
            <a:headEnd/>
            <a:tailEnd/>
          </a:ln>
        </p:spPr>
        <p:txBody>
          <a:bodyPr>
            <a:spAutoFit/>
          </a:bodyPr>
          <a:lstStyle/>
          <a:p>
            <a:r>
              <a:rPr lang="tr-TR" altLang="tr-TR" sz="3000">
                <a:solidFill>
                  <a:prstClr val="white"/>
                </a:solidFill>
                <a:latin typeface="Times New Roman" pitchFamily="18" charset="0"/>
                <a:cs typeface="Times New Roman" pitchFamily="18" charset="0"/>
              </a:rPr>
              <a:t>Bu unsurlardan herhangi birinin eksikliğinde …</a:t>
            </a:r>
          </a:p>
        </p:txBody>
      </p:sp>
    </p:spTree>
    <p:extLst>
      <p:ext uri="{BB962C8B-B14F-4D97-AF65-F5344CB8AC3E}">
        <p14:creationId xmlns:p14="http://schemas.microsoft.com/office/powerpoint/2010/main" val="94440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a:t>
            </a:r>
          </a:p>
        </p:txBody>
      </p:sp>
      <p:sp>
        <p:nvSpPr>
          <p:cNvPr id="13315" name="Rectangle 3"/>
          <p:cNvSpPr>
            <a:spLocks noGrp="1" noChangeArrowheads="1"/>
          </p:cNvSpPr>
          <p:nvPr>
            <p:ph type="body" idx="1"/>
          </p:nvPr>
        </p:nvSpPr>
        <p:spPr>
          <a:xfrm>
            <a:off x="468313" y="1557338"/>
            <a:ext cx="8351837" cy="4530725"/>
          </a:xfrm>
        </p:spPr>
        <p:txBody>
          <a:bodyPr/>
          <a:lstStyle/>
          <a:p>
            <a:r>
              <a:rPr lang="tr-TR" altLang="tr-TR" smtClean="0">
                <a:latin typeface="Times New Roman" pitchFamily="18" charset="0"/>
                <a:cs typeface="Times New Roman" pitchFamily="18" charset="0"/>
              </a:rPr>
              <a:t>Onam değişik şekillerde verilebilir:</a:t>
            </a:r>
          </a:p>
          <a:p>
            <a:pPr lvl="1"/>
            <a:r>
              <a:rPr lang="tr-TR" altLang="tr-TR" b="1" smtClean="0">
                <a:latin typeface="Times New Roman" pitchFamily="18" charset="0"/>
                <a:cs typeface="Times New Roman" pitchFamily="18" charset="0"/>
              </a:rPr>
              <a:t>Zımni</a:t>
            </a:r>
            <a:r>
              <a:rPr lang="tr-TR" altLang="tr-TR" smtClean="0">
                <a:latin typeface="Times New Roman" pitchFamily="18" charset="0"/>
                <a:cs typeface="Times New Roman" pitchFamily="18" charset="0"/>
              </a:rPr>
              <a:t> (İma Edilmiş) Onam;</a:t>
            </a:r>
          </a:p>
          <a:p>
            <a:pPr lvl="2"/>
            <a:r>
              <a:rPr lang="tr-TR" altLang="tr-TR" sz="2400" smtClean="0">
                <a:latin typeface="Times New Roman" pitchFamily="18" charset="0"/>
                <a:cs typeface="Times New Roman" pitchFamily="18" charset="0"/>
              </a:rPr>
              <a:t>İma edilmiş onam en basitidir</a:t>
            </a:r>
          </a:p>
          <a:p>
            <a:pPr lvl="2"/>
            <a:r>
              <a:rPr lang="tr-TR" altLang="tr-TR" sz="2400" smtClean="0">
                <a:latin typeface="Times New Roman" pitchFamily="18" charset="0"/>
                <a:cs typeface="Times New Roman" pitchFamily="18" charset="0"/>
              </a:rPr>
              <a:t>Hastanın triyaj alanında bulunmasıyla </a:t>
            </a:r>
            <a:r>
              <a:rPr lang="tr-TR" altLang="tr-TR" sz="2400" smtClean="0">
                <a:latin typeface="Times New Roman" pitchFamily="18" charset="0"/>
                <a:cs typeface="Times New Roman" pitchFamily="18" charset="0"/>
                <a:sym typeface="Wingdings" pitchFamily="2" charset="2"/>
              </a:rPr>
              <a:t> </a:t>
            </a:r>
            <a:r>
              <a:rPr lang="tr-TR" altLang="tr-TR" sz="2400" smtClean="0">
                <a:latin typeface="Times New Roman" pitchFamily="18" charset="0"/>
                <a:cs typeface="Times New Roman" pitchFamily="18" charset="0"/>
              </a:rPr>
              <a:t>onamı ima etmesinin zorunlu olmadığı kabul edilir </a:t>
            </a:r>
            <a:r>
              <a:rPr lang="tr-TR" altLang="tr-TR" sz="2400" smtClean="0">
                <a:latin typeface="Times New Roman" pitchFamily="18" charset="0"/>
                <a:cs typeface="Times New Roman" pitchFamily="18" charset="0"/>
                <a:sym typeface="Wingdings" pitchFamily="2" charset="2"/>
              </a:rPr>
              <a:t> </a:t>
            </a:r>
            <a:r>
              <a:rPr lang="tr-TR" altLang="tr-TR" sz="2400" smtClean="0">
                <a:latin typeface="Times New Roman" pitchFamily="18" charset="0"/>
                <a:cs typeface="Times New Roman" pitchFamily="18" charset="0"/>
              </a:rPr>
              <a:t>ki</a:t>
            </a:r>
            <a:r>
              <a:rPr lang="tr-TR" altLang="tr-TR" sz="2400" smtClean="0">
                <a:latin typeface="Times New Roman" pitchFamily="18" charset="0"/>
                <a:cs typeface="Times New Roman" pitchFamily="18" charset="0"/>
                <a:sym typeface="Wingdings" pitchFamily="2" charset="2"/>
              </a:rPr>
              <a:t> </a:t>
            </a:r>
            <a:r>
              <a:rPr lang="tr-TR" altLang="tr-TR" sz="2400" smtClean="0">
                <a:latin typeface="Times New Roman" pitchFamily="18" charset="0"/>
                <a:cs typeface="Times New Roman" pitchFamily="18" charset="0"/>
              </a:rPr>
              <a:t>bu durumda onam sıklıkla hastanın davranışlarıyla ima edilmiş olur</a:t>
            </a:r>
          </a:p>
          <a:p>
            <a:pPr lvl="2"/>
            <a:r>
              <a:rPr lang="tr-TR" altLang="tr-TR" sz="2400" smtClean="0">
                <a:latin typeface="Times New Roman" pitchFamily="18" charset="0"/>
                <a:cs typeface="Times New Roman" pitchFamily="18" charset="0"/>
              </a:rPr>
              <a:t>Eğer hasta </a:t>
            </a:r>
            <a:r>
              <a:rPr lang="tr-TR" altLang="tr-TR" sz="2400" u="sng" smtClean="0">
                <a:latin typeface="Times New Roman" pitchFamily="18" charset="0"/>
                <a:cs typeface="Times New Roman" pitchFamily="18" charset="0"/>
              </a:rPr>
              <a:t>konfüze</a:t>
            </a:r>
            <a:r>
              <a:rPr lang="tr-TR" altLang="tr-TR" sz="2400" smtClean="0">
                <a:latin typeface="Times New Roman" pitchFamily="18" charset="0"/>
                <a:cs typeface="Times New Roman" pitchFamily="18" charset="0"/>
              </a:rPr>
              <a:t> veya başka herhangi bir nedenle diğer insanlarla </a:t>
            </a:r>
            <a:r>
              <a:rPr lang="tr-TR" altLang="tr-TR" sz="2400" u="sng" smtClean="0">
                <a:latin typeface="Times New Roman" pitchFamily="18" charset="0"/>
                <a:cs typeface="Times New Roman" pitchFamily="18" charset="0"/>
              </a:rPr>
              <a:t>iletişim kuramıyorsa</a:t>
            </a:r>
            <a:r>
              <a:rPr lang="tr-TR" altLang="tr-TR" sz="2400" smtClean="0">
                <a:latin typeface="Times New Roman" pitchFamily="18" charset="0"/>
                <a:cs typeface="Times New Roman" pitchFamily="18" charset="0"/>
              </a:rPr>
              <a:t>, ima edilmiş onam daha az belirgin hale gelir</a:t>
            </a:r>
          </a:p>
          <a:p>
            <a:pPr lvl="2"/>
            <a:endParaRPr lang="tr-TR" altLang="tr-TR" smtClean="0">
              <a:latin typeface="Times New Roman" pitchFamily="18" charset="0"/>
              <a:cs typeface="Times New Roman" pitchFamily="18" charset="0"/>
            </a:endParaRPr>
          </a:p>
          <a:p>
            <a:endParaRPr lang="tr-TR" altLang="tr-TR" smtClean="0">
              <a:latin typeface="Times New Roman" pitchFamily="18" charset="0"/>
              <a:cs typeface="Times New Roman" pitchFamily="18" charset="0"/>
            </a:endParaRPr>
          </a:p>
        </p:txBody>
      </p:sp>
      <p:sp>
        <p:nvSpPr>
          <p:cNvPr id="13316" name="137 Slayt Numarası Yer Tutucusu"/>
          <p:cNvSpPr>
            <a:spLocks noGrp="1"/>
          </p:cNvSpPr>
          <p:nvPr>
            <p:ph type="sldNum" sz="quarter" idx="12"/>
          </p:nvPr>
        </p:nvSpPr>
        <p:spPr>
          <a:noFill/>
        </p:spPr>
        <p:txBody>
          <a:bodyPr/>
          <a:lstStyle/>
          <a:p>
            <a:fld id="{29EB0311-648C-46C4-AB84-B260F332B09F}" type="slidenum">
              <a:rPr lang="tr-TR" altLang="en-US" smtClean="0">
                <a:solidFill>
                  <a:srgbClr val="D6ECFF"/>
                </a:solidFill>
                <a:latin typeface="Times New Roman" pitchFamily="18" charset="0"/>
                <a:cs typeface="Times New Roman" pitchFamily="18" charset="0"/>
              </a:rPr>
              <a:pPr/>
              <a:t>15</a:t>
            </a:fld>
            <a:endParaRPr lang="tr-TR" altLang="en-US" smtClean="0">
              <a:solidFill>
                <a:srgbClr val="D6ECFF"/>
              </a:solidFill>
              <a:latin typeface="Times New Roman" pitchFamily="18" charset="0"/>
              <a:cs typeface="Times New Roman" pitchFamily="18" charset="0"/>
            </a:endParaRPr>
          </a:p>
        </p:txBody>
      </p:sp>
    </p:spTree>
    <p:extLst>
      <p:ext uri="{BB962C8B-B14F-4D97-AF65-F5344CB8AC3E}">
        <p14:creationId xmlns:p14="http://schemas.microsoft.com/office/powerpoint/2010/main" val="2814467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b="1" dirty="0" smtClean="0"/>
              <a:t>TRİYAJ</a:t>
            </a:r>
            <a:r>
              <a:rPr lang="tr-TR" dirty="0" smtClean="0"/>
              <a:t> </a:t>
            </a:r>
            <a:r>
              <a:rPr lang="tr-TR" i="1" dirty="0" smtClean="0"/>
              <a:t>(</a:t>
            </a:r>
            <a:r>
              <a:rPr lang="tr-TR" i="1" dirty="0" err="1" smtClean="0"/>
              <a:t>Triage</a:t>
            </a:r>
            <a:r>
              <a:rPr lang="tr-TR" i="1" dirty="0" smtClean="0"/>
              <a:t>) </a:t>
            </a:r>
            <a:r>
              <a:rPr lang="tr-TR" dirty="0" smtClean="0"/>
              <a:t/>
            </a:r>
            <a:br>
              <a:rPr lang="tr-TR" dirty="0" smtClean="0"/>
            </a:br>
            <a:r>
              <a:rPr lang="tr-TR" dirty="0" smtClean="0"/>
              <a:t>Afet sonrasında çok sayıda yaralının tıbbi önceliklerini belirleme ve ayırma amacıyla muayenesine verilen addır. Tıbbi müdahale önceliklerini gösteren, Kırmız (acil), Sarı (geciktirilebilir), Yeşil (bekleyebilir), Siyah (kayıp) anlamına gelen sınıflandırmayı kapsar. Mevzuatımızda; Çok sayıda hasta ve yaralının bulunduğu durumlarda, bunların öncelikli tedavi ve nakil edilmesi gereklerinin tespiti amacıyla olay yerinde veya bunların nakledildikleri yerde sadece doktorlar tarafından yapılan ayırma işlemi olarak ifade edilir</a:t>
            </a:r>
            <a:endParaRPr lang="tr-TR" dirty="0"/>
          </a:p>
        </p:txBody>
      </p:sp>
    </p:spTree>
    <p:extLst>
      <p:ext uri="{BB962C8B-B14F-4D97-AF65-F5344CB8AC3E}">
        <p14:creationId xmlns:p14="http://schemas.microsoft.com/office/powerpoint/2010/main" val="4039938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a:t>
            </a:r>
          </a:p>
        </p:txBody>
      </p:sp>
      <p:sp>
        <p:nvSpPr>
          <p:cNvPr id="14339" name="Rectangle 3"/>
          <p:cNvSpPr>
            <a:spLocks noGrp="1" noChangeArrowheads="1"/>
          </p:cNvSpPr>
          <p:nvPr>
            <p:ph type="body" idx="1"/>
          </p:nvPr>
        </p:nvSpPr>
        <p:spPr>
          <a:xfrm>
            <a:off x="468313" y="1412875"/>
            <a:ext cx="8351837" cy="4530725"/>
          </a:xfrm>
        </p:spPr>
        <p:txBody>
          <a:bodyPr>
            <a:normAutofit lnSpcReduction="10000"/>
          </a:bodyPr>
          <a:lstStyle/>
          <a:p>
            <a:r>
              <a:rPr lang="tr-TR" altLang="tr-TR" smtClean="0">
                <a:latin typeface="Times New Roman" pitchFamily="18" charset="0"/>
                <a:cs typeface="Times New Roman" pitchFamily="18" charset="0"/>
              </a:rPr>
              <a:t>Onam değişik şekillerde verilebilir:</a:t>
            </a:r>
          </a:p>
          <a:p>
            <a:pPr lvl="1"/>
            <a:r>
              <a:rPr lang="tr-TR" altLang="tr-TR" b="1" smtClean="0">
                <a:latin typeface="Times New Roman" pitchFamily="18" charset="0"/>
                <a:cs typeface="Times New Roman" pitchFamily="18" charset="0"/>
              </a:rPr>
              <a:t>Sözlü</a:t>
            </a:r>
            <a:r>
              <a:rPr lang="tr-TR" altLang="tr-TR" smtClean="0">
                <a:latin typeface="Times New Roman" pitchFamily="18" charset="0"/>
                <a:cs typeface="Times New Roman" pitchFamily="18" charset="0"/>
              </a:rPr>
              <a:t> Onam;</a:t>
            </a:r>
          </a:p>
          <a:p>
            <a:pPr lvl="2"/>
            <a:r>
              <a:rPr lang="tr-TR" altLang="tr-TR" sz="2400" smtClean="0">
                <a:latin typeface="Times New Roman" pitchFamily="18" charset="0"/>
                <a:cs typeface="Times New Roman" pitchFamily="18" charset="0"/>
              </a:rPr>
              <a:t>Sözlü onam ima edilmiş onamdan daha geçerlidir</a:t>
            </a:r>
          </a:p>
          <a:p>
            <a:pPr lvl="2"/>
            <a:r>
              <a:rPr lang="tr-TR" altLang="tr-TR" sz="2400" smtClean="0">
                <a:latin typeface="Times New Roman" pitchFamily="18" charset="0"/>
                <a:cs typeface="Times New Roman" pitchFamily="18" charset="0"/>
              </a:rPr>
              <a:t>Örneğin triyaj personeli</a:t>
            </a:r>
            <a:r>
              <a:rPr lang="tr-TR" altLang="tr-TR" sz="2400" smtClean="0">
                <a:solidFill>
                  <a:srgbClr val="7030A0"/>
                </a:solidFill>
                <a:latin typeface="Times New Roman" pitchFamily="18" charset="0"/>
                <a:cs typeface="Times New Roman" pitchFamily="18" charset="0"/>
              </a:rPr>
              <a:t> </a:t>
            </a:r>
            <a:r>
              <a:rPr lang="tr-TR" altLang="tr-TR" sz="2400" smtClean="0">
                <a:latin typeface="Times New Roman" pitchFamily="18" charset="0"/>
                <a:cs typeface="Times New Roman" pitchFamily="18" charset="0"/>
              </a:rPr>
              <a:t>hastaya bir takım sorular soracağını belirtir ve hasta da bunu kabul ederse, burada sözlü onam kastedilmiş olur</a:t>
            </a:r>
          </a:p>
          <a:p>
            <a:pPr lvl="1"/>
            <a:r>
              <a:rPr lang="tr-TR" altLang="tr-TR" b="1" smtClean="0">
                <a:latin typeface="Times New Roman" pitchFamily="18" charset="0"/>
                <a:cs typeface="Times New Roman" pitchFamily="18" charset="0"/>
              </a:rPr>
              <a:t>Yazılı</a:t>
            </a:r>
            <a:r>
              <a:rPr lang="tr-TR" altLang="tr-TR" smtClean="0">
                <a:latin typeface="Times New Roman" pitchFamily="18" charset="0"/>
                <a:cs typeface="Times New Roman" pitchFamily="18" charset="0"/>
              </a:rPr>
              <a:t> Onam;</a:t>
            </a:r>
          </a:p>
          <a:p>
            <a:pPr lvl="2"/>
            <a:r>
              <a:rPr lang="tr-TR" altLang="tr-TR" sz="2400" smtClean="0">
                <a:latin typeface="Times New Roman" pitchFamily="18" charset="0"/>
                <a:cs typeface="Times New Roman" pitchFamily="18" charset="0"/>
              </a:rPr>
              <a:t>Yazılı onam triyaj personelinin</a:t>
            </a:r>
            <a:r>
              <a:rPr lang="tr-TR" altLang="tr-TR" sz="2400" smtClean="0">
                <a:solidFill>
                  <a:srgbClr val="7030A0"/>
                </a:solidFill>
                <a:latin typeface="Times New Roman" pitchFamily="18" charset="0"/>
                <a:cs typeface="Times New Roman" pitchFamily="18" charset="0"/>
              </a:rPr>
              <a:t> </a:t>
            </a:r>
            <a:r>
              <a:rPr lang="tr-TR" altLang="tr-TR" sz="2400" smtClean="0">
                <a:latin typeface="Times New Roman" pitchFamily="18" charset="0"/>
                <a:cs typeface="Times New Roman" pitchFamily="18" charset="0"/>
              </a:rPr>
              <a:t>değerlendirmeleri sırasında almasının zorunlu olmadığı onam tipidir </a:t>
            </a:r>
          </a:p>
          <a:p>
            <a:pPr lvl="2"/>
            <a:r>
              <a:rPr lang="tr-TR" altLang="tr-TR" sz="2400" smtClean="0">
                <a:latin typeface="Times New Roman" pitchFamily="18" charset="0"/>
                <a:cs typeface="Times New Roman" pitchFamily="18" charset="0"/>
              </a:rPr>
              <a:t>Ama yine de yazılı onam alma konusundaki </a:t>
            </a:r>
            <a:r>
              <a:rPr lang="tr-TR" altLang="tr-TR" sz="2400" u="sng" smtClean="0">
                <a:latin typeface="Times New Roman" pitchFamily="18" charset="0"/>
                <a:cs typeface="Times New Roman" pitchFamily="18" charset="0"/>
              </a:rPr>
              <a:t>yerel ilke ve prosedürler</a:t>
            </a:r>
            <a:r>
              <a:rPr lang="tr-TR" altLang="tr-TR" sz="2400" smtClean="0">
                <a:latin typeface="Times New Roman" pitchFamily="18" charset="0"/>
                <a:cs typeface="Times New Roman" pitchFamily="18" charset="0"/>
              </a:rPr>
              <a:t> bilinmelidir</a:t>
            </a:r>
          </a:p>
          <a:p>
            <a:pPr lvl="1"/>
            <a:endParaRPr lang="tr-TR" altLang="tr-TR" smtClean="0">
              <a:latin typeface="Times New Roman" pitchFamily="18" charset="0"/>
              <a:cs typeface="Times New Roman" pitchFamily="18" charset="0"/>
            </a:endParaRPr>
          </a:p>
          <a:p>
            <a:endParaRPr lang="tr-TR" altLang="tr-TR" smtClean="0">
              <a:latin typeface="Times New Roman" pitchFamily="18" charset="0"/>
              <a:cs typeface="Times New Roman" pitchFamily="18" charset="0"/>
            </a:endParaRPr>
          </a:p>
        </p:txBody>
      </p:sp>
      <p:sp>
        <p:nvSpPr>
          <p:cNvPr id="14340" name="137 Slayt Numarası Yer Tutucusu"/>
          <p:cNvSpPr>
            <a:spLocks noGrp="1"/>
          </p:cNvSpPr>
          <p:nvPr>
            <p:ph type="sldNum" sz="quarter" idx="12"/>
          </p:nvPr>
        </p:nvSpPr>
        <p:spPr>
          <a:noFill/>
        </p:spPr>
        <p:txBody>
          <a:bodyPr/>
          <a:lstStyle/>
          <a:p>
            <a:fld id="{8241D435-F189-4FB0-9A1E-4793006AACF3}" type="slidenum">
              <a:rPr lang="tr-TR" altLang="en-US" smtClean="0">
                <a:solidFill>
                  <a:srgbClr val="D6ECFF"/>
                </a:solidFill>
                <a:latin typeface="Times New Roman" pitchFamily="18" charset="0"/>
                <a:cs typeface="Times New Roman" pitchFamily="18" charset="0"/>
              </a:rPr>
              <a:pPr/>
              <a:t>17</a:t>
            </a:fld>
            <a:endParaRPr lang="tr-TR" altLang="en-US" smtClean="0">
              <a:solidFill>
                <a:srgbClr val="D6ECFF"/>
              </a:solidFill>
              <a:latin typeface="Times New Roman" pitchFamily="18" charset="0"/>
              <a:cs typeface="Times New Roman" pitchFamily="18" charset="0"/>
            </a:endParaRPr>
          </a:p>
        </p:txBody>
      </p:sp>
    </p:spTree>
    <p:extLst>
      <p:ext uri="{BB962C8B-B14F-4D97-AF65-F5344CB8AC3E}">
        <p14:creationId xmlns:p14="http://schemas.microsoft.com/office/powerpoint/2010/main" val="2022292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 </a:t>
            </a:r>
            <a:r>
              <a:rPr lang="tr-TR" altLang="tr-TR" sz="3600" b="1" smtClean="0">
                <a:latin typeface="Times New Roman" pitchFamily="18" charset="0"/>
                <a:cs typeface="Times New Roman" pitchFamily="18" charset="0"/>
              </a:rPr>
              <a:t>(Şekli ve İspatı)</a:t>
            </a:r>
          </a:p>
        </p:txBody>
      </p:sp>
      <p:sp>
        <p:nvSpPr>
          <p:cNvPr id="15363" name="Rectangle 3"/>
          <p:cNvSpPr>
            <a:spLocks noGrp="1" noChangeArrowheads="1"/>
          </p:cNvSpPr>
          <p:nvPr>
            <p:ph type="body" idx="1"/>
          </p:nvPr>
        </p:nvSpPr>
        <p:spPr>
          <a:xfrm>
            <a:off x="468313" y="1557338"/>
            <a:ext cx="8229600" cy="4530725"/>
          </a:xfrm>
        </p:spPr>
        <p:txBody>
          <a:bodyPr/>
          <a:lstStyle/>
          <a:p>
            <a:r>
              <a:rPr lang="tr-TR" altLang="tr-TR" smtClean="0">
                <a:latin typeface="Times New Roman" pitchFamily="18" charset="0"/>
                <a:cs typeface="Times New Roman" pitchFamily="18" charset="0"/>
              </a:rPr>
              <a:t>Şekil açısından aydınlatılmış onam </a:t>
            </a:r>
            <a:r>
              <a:rPr lang="tr-TR" altLang="tr-TR" b="1" smtClean="0">
                <a:latin typeface="Times New Roman" pitchFamily="18" charset="0"/>
                <a:cs typeface="Times New Roman" pitchFamily="18" charset="0"/>
              </a:rPr>
              <a:t>sözlü</a:t>
            </a:r>
            <a:r>
              <a:rPr lang="tr-TR" altLang="tr-TR" smtClean="0">
                <a:latin typeface="Times New Roman" pitchFamily="18" charset="0"/>
                <a:cs typeface="Times New Roman" pitchFamily="18" charset="0"/>
              </a:rPr>
              <a:t> olabilir; ancak ispat yükünün hekimde olduğu unutulmamalıdır !!!</a:t>
            </a:r>
          </a:p>
          <a:p>
            <a:r>
              <a:rPr lang="tr-TR" altLang="tr-TR" smtClean="0">
                <a:latin typeface="Times New Roman" pitchFamily="18" charset="0"/>
                <a:cs typeface="Times New Roman" pitchFamily="18" charset="0"/>
              </a:rPr>
              <a:t>Uygulamada karşılaşılabilecek sorunların önlenmesi açısından hekimin aydınlatmasını </a:t>
            </a:r>
            <a:r>
              <a:rPr lang="tr-TR" altLang="tr-TR" b="1" smtClean="0">
                <a:latin typeface="Times New Roman" pitchFamily="18" charset="0"/>
                <a:cs typeface="Times New Roman" pitchFamily="18" charset="0"/>
              </a:rPr>
              <a:t>yazılı</a:t>
            </a:r>
            <a:r>
              <a:rPr lang="tr-TR" altLang="tr-TR" smtClean="0">
                <a:latin typeface="Times New Roman" pitchFamily="18" charset="0"/>
                <a:cs typeface="Times New Roman" pitchFamily="18" charset="0"/>
              </a:rPr>
              <a:t> olarak </a:t>
            </a:r>
            <a:r>
              <a:rPr lang="tr-TR" altLang="tr-TR" u="sng" smtClean="0">
                <a:latin typeface="Times New Roman" pitchFamily="18" charset="0"/>
                <a:cs typeface="Times New Roman" pitchFamily="18" charset="0"/>
              </a:rPr>
              <a:t>ispat edebilmesi ve belgeleyebilmesi </a:t>
            </a:r>
            <a:r>
              <a:rPr lang="tr-TR" altLang="tr-TR" smtClean="0">
                <a:latin typeface="Times New Roman" pitchFamily="18" charset="0"/>
                <a:cs typeface="Times New Roman" pitchFamily="18" charset="0"/>
              </a:rPr>
              <a:t>hukuki sorumluluğunu etkileyecektir. </a:t>
            </a:r>
          </a:p>
        </p:txBody>
      </p:sp>
      <p:sp>
        <p:nvSpPr>
          <p:cNvPr id="15364" name="137 Slayt Numarası Yer Tutucusu"/>
          <p:cNvSpPr>
            <a:spLocks noGrp="1"/>
          </p:cNvSpPr>
          <p:nvPr>
            <p:ph type="sldNum" sz="quarter" idx="12"/>
          </p:nvPr>
        </p:nvSpPr>
        <p:spPr>
          <a:noFill/>
        </p:spPr>
        <p:txBody>
          <a:bodyPr/>
          <a:lstStyle/>
          <a:p>
            <a:fld id="{A426E4B3-0DD9-4CF6-BE12-7456306F2C32}" type="slidenum">
              <a:rPr lang="tr-TR" altLang="en-US" smtClean="0">
                <a:solidFill>
                  <a:srgbClr val="D6ECFF"/>
                </a:solidFill>
                <a:latin typeface="Times New Roman" pitchFamily="18" charset="0"/>
                <a:cs typeface="Times New Roman" pitchFamily="18" charset="0"/>
              </a:rPr>
              <a:pPr/>
              <a:t>18</a:t>
            </a:fld>
            <a:endParaRPr lang="tr-TR" altLang="en-US" smtClean="0">
              <a:solidFill>
                <a:srgbClr val="D6ECFF"/>
              </a:solidFill>
              <a:latin typeface="Times New Roman" pitchFamily="18" charset="0"/>
              <a:cs typeface="Times New Roman" pitchFamily="18" charset="0"/>
            </a:endParaRPr>
          </a:p>
        </p:txBody>
      </p:sp>
    </p:spTree>
    <p:extLst>
      <p:ext uri="{BB962C8B-B14F-4D97-AF65-F5344CB8AC3E}">
        <p14:creationId xmlns:p14="http://schemas.microsoft.com/office/powerpoint/2010/main" val="12275662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 </a:t>
            </a:r>
            <a:r>
              <a:rPr lang="tr-TR" altLang="tr-TR" sz="3600" b="1" smtClean="0">
                <a:latin typeface="Times New Roman" pitchFamily="18" charset="0"/>
                <a:cs typeface="Times New Roman" pitchFamily="18" charset="0"/>
              </a:rPr>
              <a:t>(Şekli ve İspatı)</a:t>
            </a:r>
            <a:endParaRPr lang="tr-TR" altLang="tr-TR" b="1" smtClean="0">
              <a:latin typeface="Times New Roman" pitchFamily="18" charset="0"/>
              <a:cs typeface="Times New Roman" pitchFamily="18" charset="0"/>
            </a:endParaRPr>
          </a:p>
        </p:txBody>
      </p:sp>
      <p:sp>
        <p:nvSpPr>
          <p:cNvPr id="16387" name="Rectangle 3"/>
          <p:cNvSpPr>
            <a:spLocks noGrp="1" noChangeArrowheads="1"/>
          </p:cNvSpPr>
          <p:nvPr>
            <p:ph type="body" idx="1"/>
          </p:nvPr>
        </p:nvSpPr>
        <p:spPr>
          <a:xfrm>
            <a:off x="468313" y="1557338"/>
            <a:ext cx="8229600" cy="4530725"/>
          </a:xfrm>
        </p:spPr>
        <p:txBody>
          <a:bodyPr/>
          <a:lstStyle/>
          <a:p>
            <a:r>
              <a:rPr lang="tr-TR" altLang="tr-TR" sz="2600" smtClean="0">
                <a:latin typeface="Times New Roman" pitchFamily="18" charset="0"/>
                <a:cs typeface="Times New Roman" pitchFamily="18" charset="0"/>
              </a:rPr>
              <a:t>Aydınlatma borcuna riayet edilmediği iddiasıyla açılan bir davada hekimin aksini ispatlaması çok güçtür </a:t>
            </a:r>
          </a:p>
          <a:p>
            <a:r>
              <a:rPr lang="tr-TR" altLang="tr-TR" sz="2600" smtClean="0">
                <a:latin typeface="Times New Roman" pitchFamily="18" charset="0"/>
                <a:cs typeface="Times New Roman" pitchFamily="18" charset="0"/>
              </a:rPr>
              <a:t>Nitekim Y13.HD 2008/10750 sy. kararına göre; “…</a:t>
            </a:r>
            <a:r>
              <a:rPr lang="tr-TR" altLang="tr-TR" sz="2600" i="1" smtClean="0">
                <a:latin typeface="Times New Roman" pitchFamily="18" charset="0"/>
                <a:cs typeface="Times New Roman" pitchFamily="18" charset="0"/>
              </a:rPr>
              <a:t>Davalı, davacıyı müdahalenin komplikasyonları konusunda aydınlattığını yazılı belge ile ispat edemediği gibi…” </a:t>
            </a:r>
            <a:r>
              <a:rPr lang="tr-TR" altLang="tr-TR" sz="2600" smtClean="0">
                <a:latin typeface="Times New Roman" pitchFamily="18" charset="0"/>
                <a:cs typeface="Times New Roman" pitchFamily="18" charset="0"/>
              </a:rPr>
              <a:t>denilmek suretiyle hekimin aydınlatmayı ispat edememesi dolayısıyla sorumlu olacağı kararına varılmıştır. </a:t>
            </a:r>
          </a:p>
          <a:p>
            <a:pPr lvl="1"/>
            <a:r>
              <a:rPr lang="tr-TR" altLang="tr-TR" sz="2400" smtClean="0">
                <a:latin typeface="Times New Roman" pitchFamily="18" charset="0"/>
                <a:cs typeface="Times New Roman" pitchFamily="18" charset="0"/>
              </a:rPr>
              <a:t>Hekimin hastayı aydınlatması </a:t>
            </a:r>
            <a:r>
              <a:rPr lang="tr-TR" altLang="tr-TR" sz="2400" b="1" smtClean="0">
                <a:latin typeface="Times New Roman" pitchFamily="18" charset="0"/>
                <a:cs typeface="Times New Roman" pitchFamily="18" charset="0"/>
              </a:rPr>
              <a:t>sözlü olmalı </a:t>
            </a:r>
            <a:r>
              <a:rPr lang="tr-TR" altLang="tr-TR" sz="2400" smtClean="0">
                <a:latin typeface="Times New Roman" pitchFamily="18" charset="0"/>
                <a:cs typeface="Times New Roman" pitchFamily="18" charset="0"/>
              </a:rPr>
              <a:t>ancak daha sonra ispat gücü açısından </a:t>
            </a:r>
            <a:r>
              <a:rPr lang="tr-TR" altLang="tr-TR" sz="2400" b="1" smtClean="0">
                <a:latin typeface="Times New Roman" pitchFamily="18" charset="0"/>
                <a:cs typeface="Times New Roman" pitchFamily="18" charset="0"/>
              </a:rPr>
              <a:t>yazılı belgeye </a:t>
            </a:r>
            <a:r>
              <a:rPr lang="tr-TR" altLang="tr-TR" sz="2400" smtClean="0">
                <a:latin typeface="Times New Roman" pitchFamily="18" charset="0"/>
                <a:cs typeface="Times New Roman" pitchFamily="18" charset="0"/>
              </a:rPr>
              <a:t>dökülmelidir !!!</a:t>
            </a:r>
          </a:p>
          <a:p>
            <a:endParaRPr lang="tr-TR" altLang="tr-TR" sz="2800" smtClean="0">
              <a:latin typeface="Times New Roman" pitchFamily="18" charset="0"/>
              <a:cs typeface="Times New Roman" pitchFamily="18" charset="0"/>
            </a:endParaRPr>
          </a:p>
        </p:txBody>
      </p:sp>
      <p:sp>
        <p:nvSpPr>
          <p:cNvPr id="16388" name="137 Slayt Numarası Yer Tutucusu"/>
          <p:cNvSpPr>
            <a:spLocks noGrp="1"/>
          </p:cNvSpPr>
          <p:nvPr>
            <p:ph type="sldNum" sz="quarter" idx="12"/>
          </p:nvPr>
        </p:nvSpPr>
        <p:spPr>
          <a:noFill/>
        </p:spPr>
        <p:txBody>
          <a:bodyPr/>
          <a:lstStyle/>
          <a:p>
            <a:fld id="{2F243F04-D5CD-4981-98E9-5E8863B04999}" type="slidenum">
              <a:rPr lang="tr-TR" altLang="en-US" smtClean="0">
                <a:solidFill>
                  <a:srgbClr val="D6ECFF"/>
                </a:solidFill>
                <a:latin typeface="Times New Roman" pitchFamily="18" charset="0"/>
                <a:cs typeface="Times New Roman" pitchFamily="18" charset="0"/>
              </a:rPr>
              <a:pPr/>
              <a:t>19</a:t>
            </a:fld>
            <a:endParaRPr lang="tr-TR" altLang="en-US" smtClean="0">
              <a:solidFill>
                <a:srgbClr val="D6ECFF"/>
              </a:solidFill>
              <a:latin typeface="Times New Roman" pitchFamily="18" charset="0"/>
              <a:cs typeface="Times New Roman" pitchFamily="18" charset="0"/>
            </a:endParaRPr>
          </a:p>
        </p:txBody>
      </p:sp>
    </p:spTree>
    <p:extLst>
      <p:ext uri="{BB962C8B-B14F-4D97-AF65-F5344CB8AC3E}">
        <p14:creationId xmlns:p14="http://schemas.microsoft.com/office/powerpoint/2010/main" val="1263796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r-TR" altLang="tr-TR" b="1" smtClean="0">
                <a:latin typeface="Times New Roman" pitchFamily="18" charset="0"/>
                <a:cs typeface="Times New Roman" pitchFamily="18" charset="0"/>
              </a:rPr>
              <a:t>Aydınlatılmış Onam</a:t>
            </a:r>
          </a:p>
        </p:txBody>
      </p:sp>
      <p:sp>
        <p:nvSpPr>
          <p:cNvPr id="13315" name="Rectangle 3"/>
          <p:cNvSpPr>
            <a:spLocks noGrp="1" noChangeArrowheads="1"/>
          </p:cNvSpPr>
          <p:nvPr>
            <p:ph type="body" idx="1"/>
          </p:nvPr>
        </p:nvSpPr>
        <p:spPr>
          <a:xfrm>
            <a:off x="647700" y="1196975"/>
            <a:ext cx="8229600" cy="5327650"/>
          </a:xfrm>
        </p:spPr>
        <p:txBody>
          <a:bodyPr/>
          <a:lstStyle/>
          <a:p>
            <a:pPr>
              <a:defRPr/>
            </a:pPr>
            <a:r>
              <a:rPr lang="tr-TR" altLang="tr-TR" dirty="0" smtClean="0">
                <a:latin typeface="Times New Roman" pitchFamily="18" charset="0"/>
                <a:cs typeface="Times New Roman" pitchFamily="18" charset="0"/>
              </a:rPr>
              <a:t>Onam almada yetersizlik söz konusuysa;</a:t>
            </a:r>
          </a:p>
          <a:p>
            <a:pPr>
              <a:defRPr/>
            </a:pPr>
            <a:endParaRPr lang="tr-TR" altLang="tr-TR" dirty="0" smtClean="0">
              <a:latin typeface="Times New Roman" pitchFamily="18" charset="0"/>
              <a:cs typeface="Times New Roman" pitchFamily="18" charset="0"/>
            </a:endParaRPr>
          </a:p>
          <a:p>
            <a:pPr>
              <a:defRPr/>
            </a:pPr>
            <a:endParaRPr lang="tr-TR" altLang="tr-TR" dirty="0" smtClean="0">
              <a:latin typeface="Times New Roman" pitchFamily="18" charset="0"/>
              <a:cs typeface="Times New Roman" pitchFamily="18" charset="0"/>
            </a:endParaRPr>
          </a:p>
          <a:p>
            <a:pPr>
              <a:defRPr/>
            </a:pPr>
            <a:endParaRPr lang="tr-TR" altLang="tr-TR" dirty="0" smtClean="0">
              <a:latin typeface="Times New Roman" pitchFamily="18" charset="0"/>
              <a:cs typeface="Times New Roman" pitchFamily="18" charset="0"/>
            </a:endParaRPr>
          </a:p>
          <a:p>
            <a:pPr>
              <a:defRPr/>
            </a:pPr>
            <a:endParaRPr lang="tr-TR" altLang="tr-TR" dirty="0" smtClean="0">
              <a:latin typeface="Times New Roman" pitchFamily="18" charset="0"/>
              <a:cs typeface="Times New Roman" pitchFamily="18" charset="0"/>
            </a:endParaRPr>
          </a:p>
          <a:p>
            <a:pPr>
              <a:defRPr/>
            </a:pPr>
            <a:endParaRPr lang="tr-TR" altLang="tr-TR" dirty="0" smtClean="0">
              <a:latin typeface="Times New Roman" pitchFamily="18" charset="0"/>
              <a:cs typeface="Times New Roman" pitchFamily="18" charset="0"/>
            </a:endParaRPr>
          </a:p>
          <a:p>
            <a:pPr>
              <a:defRPr/>
            </a:pPr>
            <a:endParaRPr lang="tr-TR" altLang="tr-TR" dirty="0" smtClean="0">
              <a:latin typeface="Times New Roman" pitchFamily="18" charset="0"/>
              <a:cs typeface="Times New Roman" pitchFamily="18" charset="0"/>
            </a:endParaRPr>
          </a:p>
          <a:p>
            <a:pPr marL="0" indent="0">
              <a:buFont typeface="Wingdings" pitchFamily="2" charset="2"/>
              <a:buNone/>
              <a:defRPr/>
            </a:pPr>
            <a:r>
              <a:rPr lang="tr-TR" altLang="tr-TR" sz="2800" dirty="0" smtClean="0">
                <a:latin typeface="Times New Roman" pitchFamily="18" charset="0"/>
                <a:cs typeface="Times New Roman" pitchFamily="18" charset="0"/>
              </a:rPr>
              <a:t>  </a:t>
            </a:r>
          </a:p>
          <a:p>
            <a:pPr marL="0" indent="0">
              <a:buFont typeface="Wingdings" pitchFamily="2" charset="2"/>
              <a:buNone/>
              <a:defRPr/>
            </a:pPr>
            <a:r>
              <a:rPr lang="tr-TR" altLang="tr-TR" sz="2800" dirty="0" smtClean="0">
                <a:latin typeface="Times New Roman" pitchFamily="18" charset="0"/>
                <a:cs typeface="Times New Roman" pitchFamily="18" charset="0"/>
              </a:rPr>
              <a:t>Bağlantılı suçlamalardan hesap vermek zorunda       olduğunuz anlamına gelir !!!</a:t>
            </a:r>
          </a:p>
          <a:p>
            <a:pPr lvl="2">
              <a:defRPr/>
            </a:pPr>
            <a:endParaRPr lang="tr-TR" altLang="tr-TR" dirty="0" smtClean="0">
              <a:latin typeface="Times New Roman" pitchFamily="18" charset="0"/>
              <a:cs typeface="Times New Roman" pitchFamily="18" charset="0"/>
            </a:endParaRPr>
          </a:p>
          <a:p>
            <a:pPr>
              <a:defRPr/>
            </a:pPr>
            <a:endParaRPr lang="tr-TR" altLang="tr-TR" dirty="0" smtClean="0">
              <a:latin typeface="Times New Roman" pitchFamily="18" charset="0"/>
              <a:cs typeface="Times New Roman" pitchFamily="18" charset="0"/>
            </a:endParaRPr>
          </a:p>
        </p:txBody>
      </p:sp>
      <p:sp>
        <p:nvSpPr>
          <p:cNvPr id="17412" name="137 Slayt Numarası Yer Tutucusu"/>
          <p:cNvSpPr>
            <a:spLocks noGrp="1"/>
          </p:cNvSpPr>
          <p:nvPr>
            <p:ph type="sldNum" sz="quarter" idx="12"/>
          </p:nvPr>
        </p:nvSpPr>
        <p:spPr>
          <a:noFill/>
        </p:spPr>
        <p:txBody>
          <a:bodyPr/>
          <a:lstStyle/>
          <a:p>
            <a:fld id="{47EC239E-F829-4310-B418-4696D97A7707}" type="slidenum">
              <a:rPr lang="tr-TR" altLang="en-US" smtClean="0">
                <a:solidFill>
                  <a:srgbClr val="D6ECFF"/>
                </a:solidFill>
                <a:latin typeface="Times New Roman" pitchFamily="18" charset="0"/>
                <a:cs typeface="Times New Roman" pitchFamily="18" charset="0"/>
              </a:rPr>
              <a:pPr/>
              <a:t>20</a:t>
            </a:fld>
            <a:endParaRPr lang="tr-TR" altLang="en-US" smtClean="0">
              <a:solidFill>
                <a:srgbClr val="D6ECFF"/>
              </a:solidFill>
              <a:latin typeface="Times New Roman" pitchFamily="18" charset="0"/>
              <a:cs typeface="Times New Roman" pitchFamily="18" charset="0"/>
            </a:endParaRPr>
          </a:p>
        </p:txBody>
      </p:sp>
      <p:pic>
        <p:nvPicPr>
          <p:cNvPr id="17413" name="Picture 2" descr="http://image.slidesharecdn.com/medicolegalissuesattriage-130521062828-phpapp02/95/medicolegal-issues-at-triage-9-638.jpg?cb=1369135754"/>
          <p:cNvPicPr>
            <a:picLocks noChangeAspect="1" noChangeArrowheads="1"/>
          </p:cNvPicPr>
          <p:nvPr/>
        </p:nvPicPr>
        <p:blipFill>
          <a:blip r:embed="rId3" cstate="print"/>
          <a:srcRect/>
          <a:stretch>
            <a:fillRect/>
          </a:stretch>
        </p:blipFill>
        <p:spPr bwMode="auto">
          <a:xfrm>
            <a:off x="2555875" y="2060575"/>
            <a:ext cx="4411663" cy="3313113"/>
          </a:xfrm>
          <a:prstGeom prst="rect">
            <a:avLst/>
          </a:prstGeom>
          <a:noFill/>
          <a:ln w="9525">
            <a:noFill/>
            <a:miter lim="800000"/>
            <a:headEnd/>
            <a:tailEnd/>
          </a:ln>
        </p:spPr>
      </p:pic>
    </p:spTree>
    <p:extLst>
      <p:ext uri="{BB962C8B-B14F-4D97-AF65-F5344CB8AC3E}">
        <p14:creationId xmlns:p14="http://schemas.microsoft.com/office/powerpoint/2010/main" val="35025656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a:xfrm>
            <a:off x="323528" y="1196752"/>
            <a:ext cx="8568952" cy="1031875"/>
          </a:xfrm>
        </p:spPr>
        <p:txBody>
          <a:bodyPr>
            <a:normAutofit fontScale="90000"/>
          </a:bodyPr>
          <a:lstStyle/>
          <a:p>
            <a:pPr eaLnBrk="1" fontAlgn="auto" hangingPunct="1">
              <a:spcAft>
                <a:spcPts val="0"/>
              </a:spcAft>
              <a:defRPr/>
            </a:pPr>
            <a:r>
              <a:rPr lang="tr-TR" sz="4400" b="1" dirty="0" smtClean="0">
                <a:solidFill>
                  <a:srgbClr val="002060"/>
                </a:solidFill>
                <a:latin typeface="Comic Sans MS" pitchFamily="66" charset="0"/>
              </a:rPr>
              <a:t>HASTANIN ONAMI (RIZASI) 1</a:t>
            </a:r>
            <a:endParaRPr lang="tr-TR" b="1" dirty="0" smtClean="0">
              <a:solidFill>
                <a:srgbClr val="002060"/>
              </a:solidFill>
              <a:latin typeface="Comic Sans MS" pitchFamily="66" charset="0"/>
            </a:endParaRPr>
          </a:p>
        </p:txBody>
      </p:sp>
      <p:sp>
        <p:nvSpPr>
          <p:cNvPr id="97283" name="Rectangle 3"/>
          <p:cNvSpPr>
            <a:spLocks noGrp="1" noChangeArrowheads="1"/>
          </p:cNvSpPr>
          <p:nvPr>
            <p:ph type="subTitle" idx="1"/>
          </p:nvPr>
        </p:nvSpPr>
        <p:spPr>
          <a:xfrm>
            <a:off x="395288" y="1844675"/>
            <a:ext cx="8458200" cy="4176713"/>
          </a:xfrm>
        </p:spPr>
        <p:txBody>
          <a:bodyPr>
            <a:normAutofit/>
          </a:bodyPr>
          <a:lstStyle/>
          <a:p>
            <a:pPr algn="just" eaLnBrk="1" fontAlgn="auto" hangingPunct="1">
              <a:spcAft>
                <a:spcPts val="0"/>
              </a:spcAft>
              <a:buFont typeface="Wingdings 2"/>
              <a:buNone/>
              <a:defRPr/>
            </a:pPr>
            <a:r>
              <a:rPr lang="tr-TR" dirty="0" smtClean="0">
                <a:solidFill>
                  <a:schemeClr val="tx1"/>
                </a:solidFill>
                <a:latin typeface="Comic Sans MS" pitchFamily="66" charset="0"/>
                <a:cs typeface="Times New Roman" pitchFamily="18" charset="0"/>
              </a:rPr>
              <a:t>► Aydınlatma Şekli: sözlü veya yazılı</a:t>
            </a:r>
            <a:endParaRPr lang="tr-TR" dirty="0" smtClean="0">
              <a:solidFill>
                <a:schemeClr val="tx1"/>
              </a:solidFill>
              <a:latin typeface="Comic Sans MS" pitchFamily="66" charset="0"/>
            </a:endParaRPr>
          </a:p>
          <a:p>
            <a:pPr algn="just" eaLnBrk="1" fontAlgn="auto" hangingPunct="1">
              <a:spcAft>
                <a:spcPts val="0"/>
              </a:spcAft>
              <a:buFont typeface="Wingdings 2"/>
              <a:buNone/>
              <a:defRPr/>
            </a:pPr>
            <a:r>
              <a:rPr lang="tr-TR" dirty="0" smtClean="0">
                <a:solidFill>
                  <a:schemeClr val="tx1"/>
                </a:solidFill>
                <a:latin typeface="Comic Sans MS" pitchFamily="66" charset="0"/>
                <a:cs typeface="Times New Roman" pitchFamily="18" charset="0"/>
              </a:rPr>
              <a:t>► Aydınlatma Ölçüsü: Hastanın istediği kadar</a:t>
            </a:r>
          </a:p>
          <a:p>
            <a:pPr algn="just" eaLnBrk="1" fontAlgn="auto" hangingPunct="1">
              <a:spcAft>
                <a:spcPts val="0"/>
              </a:spcAft>
              <a:buFont typeface="Wingdings 2"/>
              <a:buNone/>
              <a:defRPr/>
            </a:pPr>
            <a:r>
              <a:rPr lang="tr-TR" dirty="0" smtClean="0">
                <a:solidFill>
                  <a:schemeClr val="tx1"/>
                </a:solidFill>
                <a:latin typeface="Comic Sans MS" pitchFamily="66" charset="0"/>
                <a:cs typeface="Times New Roman" pitchFamily="18" charset="0"/>
              </a:rPr>
              <a:t>►Aydınlatma Kapsamı:</a:t>
            </a:r>
            <a:endParaRPr lang="tr-TR" dirty="0" smtClean="0">
              <a:solidFill>
                <a:schemeClr val="tx1"/>
              </a:solidFill>
              <a:latin typeface="Comic Sans MS" pitchFamily="66" charset="0"/>
            </a:endParaRPr>
          </a:p>
          <a:p>
            <a:pPr algn="just" eaLnBrk="1" fontAlgn="auto" hangingPunct="1">
              <a:spcAft>
                <a:spcPts val="0"/>
              </a:spcAft>
              <a:buFont typeface="Wingdings 2"/>
              <a:buNone/>
              <a:defRPr/>
            </a:pPr>
            <a:r>
              <a:rPr lang="tr-TR" dirty="0" smtClean="0">
                <a:latin typeface="Comic Sans MS" pitchFamily="66" charset="0"/>
              </a:rPr>
              <a:t>	</a:t>
            </a:r>
            <a:r>
              <a:rPr lang="tr-TR" dirty="0" smtClean="0">
                <a:solidFill>
                  <a:srgbClr val="FFFF00"/>
                </a:solidFill>
                <a:latin typeface="Comic Sans MS" pitchFamily="66" charset="0"/>
                <a:cs typeface="Times New Roman" pitchFamily="18" charset="0"/>
                <a:sym typeface="Webdings" pitchFamily="18" charset="2"/>
              </a:rPr>
              <a:t>Tanı hakkında</a:t>
            </a:r>
            <a:endParaRPr lang="tr-TR" dirty="0" smtClean="0">
              <a:solidFill>
                <a:srgbClr val="FFFF00"/>
              </a:solidFill>
              <a:latin typeface="Comic Sans MS" pitchFamily="66" charset="0"/>
              <a:sym typeface="Webdings" pitchFamily="18" charset="2"/>
            </a:endParaRPr>
          </a:p>
          <a:p>
            <a:pPr algn="just" eaLnBrk="1" fontAlgn="auto" hangingPunct="1">
              <a:spcAft>
                <a:spcPts val="0"/>
              </a:spcAft>
              <a:buFont typeface="Wingdings 2"/>
              <a:buNone/>
              <a:defRPr/>
            </a:pPr>
            <a:r>
              <a:rPr lang="tr-TR" dirty="0" smtClean="0">
                <a:solidFill>
                  <a:srgbClr val="FFFF00"/>
                </a:solidFill>
                <a:latin typeface="Comic Sans MS" pitchFamily="66" charset="0"/>
                <a:sym typeface="Webdings" pitchFamily="18" charset="2"/>
              </a:rPr>
              <a:t>	</a:t>
            </a:r>
            <a:r>
              <a:rPr lang="tr-TR" dirty="0" smtClean="0">
                <a:solidFill>
                  <a:srgbClr val="FFFF00"/>
                </a:solidFill>
                <a:latin typeface="Comic Sans MS" pitchFamily="66" charset="0"/>
                <a:cs typeface="Times New Roman" pitchFamily="18" charset="0"/>
                <a:sym typeface="Webdings" pitchFamily="18" charset="2"/>
              </a:rPr>
              <a:t>Tedavi hakkında aydınlatma</a:t>
            </a:r>
            <a:endParaRPr lang="tr-TR" dirty="0" smtClean="0">
              <a:solidFill>
                <a:srgbClr val="FFFF00"/>
              </a:solidFill>
              <a:latin typeface="Comic Sans MS" pitchFamily="66" charset="0"/>
              <a:sym typeface="Webdings" pitchFamily="18" charset="2"/>
            </a:endParaRPr>
          </a:p>
          <a:p>
            <a:pPr algn="just" eaLnBrk="1" fontAlgn="auto" hangingPunct="1">
              <a:spcAft>
                <a:spcPts val="0"/>
              </a:spcAft>
              <a:buFont typeface="Wingdings 2"/>
              <a:buNone/>
              <a:defRPr/>
            </a:pPr>
            <a:r>
              <a:rPr lang="tr-TR" dirty="0" smtClean="0">
                <a:solidFill>
                  <a:srgbClr val="FFFF00"/>
                </a:solidFill>
                <a:latin typeface="Comic Sans MS" pitchFamily="66" charset="0"/>
                <a:sym typeface="Webdings" pitchFamily="18" charset="2"/>
              </a:rPr>
              <a:t>	</a:t>
            </a:r>
            <a:r>
              <a:rPr lang="tr-TR" dirty="0" smtClean="0">
                <a:solidFill>
                  <a:srgbClr val="FFFF00"/>
                </a:solidFill>
                <a:latin typeface="Comic Sans MS" pitchFamily="66" charset="0"/>
                <a:cs typeface="Times New Roman" pitchFamily="18" charset="0"/>
                <a:sym typeface="Webdings" pitchFamily="18" charset="2"/>
              </a:rPr>
              <a:t>Tedavi sırasında çıkabilecek riskler</a:t>
            </a:r>
            <a:endParaRPr lang="tr-TR" dirty="0" smtClean="0">
              <a:solidFill>
                <a:srgbClr val="FFFF00"/>
              </a:solidFill>
              <a:latin typeface="Comic Sans MS" pitchFamily="66" charset="0"/>
              <a:sym typeface="Webdings" pitchFamily="18" charset="2"/>
            </a:endParaRPr>
          </a:p>
          <a:p>
            <a:pPr algn="just" eaLnBrk="1" fontAlgn="auto" hangingPunct="1">
              <a:spcAft>
                <a:spcPts val="0"/>
              </a:spcAft>
              <a:buFont typeface="Wingdings 2"/>
              <a:buNone/>
              <a:defRPr/>
            </a:pPr>
            <a:r>
              <a:rPr lang="tr-TR" dirty="0" smtClean="0">
                <a:solidFill>
                  <a:srgbClr val="FFFF00"/>
                </a:solidFill>
                <a:latin typeface="Comic Sans MS" pitchFamily="66" charset="0"/>
                <a:sym typeface="Webdings" pitchFamily="18" charset="2"/>
              </a:rPr>
              <a:t>	</a:t>
            </a:r>
            <a:r>
              <a:rPr lang="tr-TR" dirty="0" smtClean="0">
                <a:solidFill>
                  <a:srgbClr val="FFFF00"/>
                </a:solidFill>
                <a:latin typeface="Comic Sans MS" pitchFamily="66" charset="0"/>
                <a:cs typeface="Times New Roman" pitchFamily="18" charset="0"/>
                <a:sym typeface="Webdings" pitchFamily="18" charset="2"/>
              </a:rPr>
              <a:t>Tedaviden sağlanacak faydalar</a:t>
            </a:r>
          </a:p>
        </p:txBody>
      </p:sp>
    </p:spTree>
    <p:extLst>
      <p:ext uri="{BB962C8B-B14F-4D97-AF65-F5344CB8AC3E}">
        <p14:creationId xmlns:p14="http://schemas.microsoft.com/office/powerpoint/2010/main" val="9447961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altLang="tr-TR" sz="3600" b="1" smtClean="0">
                <a:latin typeface="Times New Roman" pitchFamily="18" charset="0"/>
                <a:cs typeface="Times New Roman" pitchFamily="18" charset="0"/>
              </a:rPr>
              <a:t>Aydınlatmanın Ortadan Kalktığı Haller:</a:t>
            </a:r>
          </a:p>
        </p:txBody>
      </p:sp>
      <p:sp>
        <p:nvSpPr>
          <p:cNvPr id="18435" name="Rectangle 3"/>
          <p:cNvSpPr>
            <a:spLocks noGrp="1" noChangeArrowheads="1"/>
          </p:cNvSpPr>
          <p:nvPr>
            <p:ph type="body" idx="1"/>
          </p:nvPr>
        </p:nvSpPr>
        <p:spPr>
          <a:xfrm>
            <a:off x="468313" y="1557338"/>
            <a:ext cx="8424862" cy="4530725"/>
          </a:xfrm>
        </p:spPr>
        <p:txBody>
          <a:bodyPr/>
          <a:lstStyle/>
          <a:p>
            <a:r>
              <a:rPr lang="tr-TR" altLang="tr-TR" smtClean="0">
                <a:latin typeface="Times New Roman" pitchFamily="18" charset="0"/>
                <a:cs typeface="Times New Roman" pitchFamily="18" charset="0"/>
              </a:rPr>
              <a:t>Aydınlatma, bir yükümlülük olmasına karşın bazı hallerde ortadan kalmaktadır. </a:t>
            </a:r>
          </a:p>
          <a:p>
            <a:pPr lvl="1"/>
            <a:r>
              <a:rPr lang="tr-TR" altLang="tr-TR" b="1" i="1" smtClean="0">
                <a:latin typeface="Times New Roman" pitchFamily="18" charset="0"/>
                <a:cs typeface="Times New Roman" pitchFamily="18" charset="0"/>
              </a:rPr>
              <a:t>Doğal afet, savaş anı </a:t>
            </a:r>
            <a:r>
              <a:rPr lang="tr-TR" altLang="tr-TR" i="1" smtClean="0">
                <a:latin typeface="Times New Roman" pitchFamily="18" charset="0"/>
                <a:cs typeface="Times New Roman" pitchFamily="18" charset="0"/>
              </a:rPr>
              <a:t>ve</a:t>
            </a:r>
            <a:r>
              <a:rPr lang="tr-TR" altLang="tr-TR" b="1" i="1" smtClean="0">
                <a:latin typeface="Times New Roman" pitchFamily="18" charset="0"/>
                <a:cs typeface="Times New Roman" pitchFamily="18" charset="0"/>
              </a:rPr>
              <a:t> toplu kazalar </a:t>
            </a:r>
            <a:r>
              <a:rPr lang="tr-TR" altLang="tr-TR" i="1" smtClean="0">
                <a:latin typeface="Times New Roman" pitchFamily="18" charset="0"/>
                <a:cs typeface="Times New Roman" pitchFamily="18" charset="0"/>
              </a:rPr>
              <a:t>ile</a:t>
            </a:r>
            <a:r>
              <a:rPr lang="tr-TR" altLang="tr-TR" b="1" i="1" smtClean="0">
                <a:latin typeface="Times New Roman" pitchFamily="18" charset="0"/>
                <a:cs typeface="Times New Roman" pitchFamily="18" charset="0"/>
              </a:rPr>
              <a:t> koma hali </a:t>
            </a:r>
            <a:r>
              <a:rPr lang="tr-TR" altLang="tr-TR" smtClean="0">
                <a:latin typeface="Times New Roman" pitchFamily="18" charset="0"/>
                <a:cs typeface="Times New Roman" pitchFamily="18" charset="0"/>
              </a:rPr>
              <a:t>gibi durumlarda hekimin hastayı aydınlatma görevinden söz edilemeyecektir</a:t>
            </a:r>
          </a:p>
          <a:p>
            <a:r>
              <a:rPr lang="tr-TR" altLang="tr-TR" smtClean="0">
                <a:latin typeface="Times New Roman" pitchFamily="18" charset="0"/>
                <a:cs typeface="Times New Roman" pitchFamily="18" charset="0"/>
              </a:rPr>
              <a:t>Çünkü burada ivedilik söz konusu olmaktadır ! </a:t>
            </a:r>
          </a:p>
        </p:txBody>
      </p:sp>
    </p:spTree>
    <p:extLst>
      <p:ext uri="{BB962C8B-B14F-4D97-AF65-F5344CB8AC3E}">
        <p14:creationId xmlns:p14="http://schemas.microsoft.com/office/powerpoint/2010/main" val="35004986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r-TR" altLang="tr-TR" sz="3600" b="1" smtClean="0">
                <a:latin typeface="Times New Roman" pitchFamily="18" charset="0"/>
                <a:cs typeface="Times New Roman" pitchFamily="18" charset="0"/>
              </a:rPr>
              <a:t>Aydınlatmanın Ortadan Kalktığı Haller:</a:t>
            </a:r>
          </a:p>
        </p:txBody>
      </p:sp>
      <p:sp>
        <p:nvSpPr>
          <p:cNvPr id="19459" name="Rectangle 3"/>
          <p:cNvSpPr>
            <a:spLocks noGrp="1" noChangeArrowheads="1"/>
          </p:cNvSpPr>
          <p:nvPr>
            <p:ph type="body" idx="1"/>
          </p:nvPr>
        </p:nvSpPr>
        <p:spPr>
          <a:xfrm>
            <a:off x="468313" y="1557338"/>
            <a:ext cx="8424862" cy="4530725"/>
          </a:xfrm>
        </p:spPr>
        <p:txBody>
          <a:bodyPr>
            <a:normAutofit lnSpcReduction="10000"/>
          </a:bodyPr>
          <a:lstStyle/>
          <a:p>
            <a:r>
              <a:rPr lang="tr-TR" altLang="tr-TR" smtClean="0">
                <a:latin typeface="Times New Roman" pitchFamily="18" charset="0"/>
                <a:cs typeface="Times New Roman" pitchFamily="18" charset="0"/>
              </a:rPr>
              <a:t>İnsan Hakları ve Biyotıp Sözleşmesi 2. Bölüm madde 8’e göre; </a:t>
            </a:r>
          </a:p>
          <a:p>
            <a:pPr lvl="1"/>
            <a:r>
              <a:rPr lang="tr-TR" altLang="tr-TR" i="1" smtClean="0">
                <a:latin typeface="Times New Roman" pitchFamily="18" charset="0"/>
                <a:cs typeface="Times New Roman" pitchFamily="18" charset="0"/>
              </a:rPr>
              <a:t>“acil bir durum nedeniyle uygun muvafakat alınamadığında, ilgili kişinin sağlığı için gerekli olan herhangi bir tıbbi müdahale derhal yapılabilir.” </a:t>
            </a:r>
            <a:r>
              <a:rPr lang="tr-TR" altLang="tr-TR" smtClean="0">
                <a:latin typeface="Times New Roman" pitchFamily="18" charset="0"/>
                <a:cs typeface="Times New Roman" pitchFamily="18" charset="0"/>
              </a:rPr>
              <a:t>hükmü ile </a:t>
            </a:r>
          </a:p>
          <a:p>
            <a:pPr lvl="1"/>
            <a:r>
              <a:rPr lang="tr-TR" altLang="tr-TR" sz="2400" b="1" i="1" smtClean="0">
                <a:latin typeface="Times New Roman" pitchFamily="18" charset="0"/>
                <a:cs typeface="Times New Roman" pitchFamily="18" charset="0"/>
              </a:rPr>
              <a:t>Örneğin,</a:t>
            </a:r>
            <a:r>
              <a:rPr lang="tr-TR" altLang="tr-TR" sz="2400" smtClean="0">
                <a:latin typeface="Times New Roman" pitchFamily="18" charset="0"/>
                <a:cs typeface="Times New Roman" pitchFamily="18" charset="0"/>
              </a:rPr>
              <a:t> hastaneye tek başına, bilinci kapalı olarak giriş yapan ağır yaralı hastaya ilk müdahalenin yapılabilmesi için içinde bulunulan ivedilik hali nedeniyle onay alınmadan yapılan müdahale yukarıda yer verilen maddeye göre hukuka aykırılık teşkil etmeyecektir.</a:t>
            </a:r>
          </a:p>
        </p:txBody>
      </p:sp>
    </p:spTree>
    <p:extLst>
      <p:ext uri="{BB962C8B-B14F-4D97-AF65-F5344CB8AC3E}">
        <p14:creationId xmlns:p14="http://schemas.microsoft.com/office/powerpoint/2010/main" val="3626452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a:xfrm>
            <a:off x="251520" y="1340768"/>
            <a:ext cx="8640960" cy="1031875"/>
          </a:xfrm>
        </p:spPr>
        <p:txBody>
          <a:bodyPr/>
          <a:lstStyle/>
          <a:p>
            <a:pPr algn="ctr" eaLnBrk="1" fontAlgn="auto" hangingPunct="1">
              <a:spcAft>
                <a:spcPts val="0"/>
              </a:spcAft>
              <a:defRPr/>
            </a:pPr>
            <a:r>
              <a:rPr lang="tr-TR" sz="4400" b="1" dirty="0" smtClean="0">
                <a:solidFill>
                  <a:srgbClr val="002060"/>
                </a:solidFill>
                <a:latin typeface="Comic Sans MS" pitchFamily="66" charset="0"/>
              </a:rPr>
              <a:t>ONAM FORMLARI</a:t>
            </a:r>
            <a:endParaRPr lang="tr-TR" b="1" dirty="0" smtClean="0">
              <a:solidFill>
                <a:srgbClr val="002060"/>
              </a:solidFill>
              <a:latin typeface="Comic Sans MS" pitchFamily="66" charset="0"/>
            </a:endParaRPr>
          </a:p>
        </p:txBody>
      </p:sp>
      <p:sp>
        <p:nvSpPr>
          <p:cNvPr id="97283" name="Rectangle 3"/>
          <p:cNvSpPr>
            <a:spLocks noGrp="1" noChangeArrowheads="1"/>
          </p:cNvSpPr>
          <p:nvPr>
            <p:ph type="subTitle" idx="1"/>
          </p:nvPr>
        </p:nvSpPr>
        <p:spPr>
          <a:xfrm>
            <a:off x="395288" y="2492375"/>
            <a:ext cx="8458200" cy="2520950"/>
          </a:xfrm>
        </p:spPr>
        <p:txBody>
          <a:bodyPr>
            <a:normAutofit/>
          </a:bodyPr>
          <a:lstStyle/>
          <a:p>
            <a:pPr eaLnBrk="1" hangingPunct="1">
              <a:buClr>
                <a:srgbClr val="0070C0"/>
              </a:buClr>
              <a:buSzPct val="80000"/>
              <a:buFont typeface="Wingdings" pitchFamily="2" charset="2"/>
              <a:buChar char="Ø"/>
              <a:defRPr/>
            </a:pPr>
            <a:r>
              <a:rPr lang="tr-TR" sz="3200" b="1" dirty="0" smtClean="0">
                <a:solidFill>
                  <a:srgbClr val="C00000"/>
                </a:solidFill>
                <a:latin typeface="Comic Sans MS" pitchFamily="66" charset="0"/>
              </a:rPr>
              <a:t> Her sağlık kuruluşu kendi koşullarına uygun onam formları geliştirmelidir.</a:t>
            </a:r>
          </a:p>
          <a:p>
            <a:pPr eaLnBrk="1" hangingPunct="1">
              <a:defRPr/>
            </a:pPr>
            <a:endParaRPr lang="tr-TR" b="1" dirty="0" smtClean="0">
              <a:solidFill>
                <a:schemeClr val="tx1"/>
              </a:solidFill>
              <a:latin typeface="Comic Sans MS" pitchFamily="66" charset="0"/>
            </a:endParaRPr>
          </a:p>
          <a:p>
            <a:pPr eaLnBrk="1" hangingPunct="1">
              <a:buClr>
                <a:srgbClr val="0070C0"/>
              </a:buClr>
              <a:buSzPct val="80000"/>
              <a:buFont typeface="Wingdings" pitchFamily="2" charset="2"/>
              <a:buChar char="Ø"/>
              <a:defRPr/>
            </a:pPr>
            <a:r>
              <a:rPr lang="tr-TR" sz="3200" b="1" dirty="0" smtClean="0">
                <a:solidFill>
                  <a:schemeClr val="tx1"/>
                </a:solidFill>
                <a:latin typeface="Comic Sans MS" pitchFamily="66" charset="0"/>
              </a:rPr>
              <a:t> </a:t>
            </a:r>
            <a:r>
              <a:rPr lang="tr-TR" sz="3200" b="1" dirty="0" smtClean="0">
                <a:solidFill>
                  <a:srgbClr val="C00000"/>
                </a:solidFill>
                <a:latin typeface="Comic Sans MS" pitchFamily="66" charset="0"/>
              </a:rPr>
              <a:t>Her birimde yapılan müdahalelerin özelliğine göre ayrı onam formları olmalı</a:t>
            </a:r>
          </a:p>
        </p:txBody>
      </p:sp>
    </p:spTree>
    <p:extLst>
      <p:ext uri="{BB962C8B-B14F-4D97-AF65-F5344CB8AC3E}">
        <p14:creationId xmlns:p14="http://schemas.microsoft.com/office/powerpoint/2010/main" val="21962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11188" y="1268413"/>
            <a:ext cx="8229600" cy="1143000"/>
          </a:xfrm>
        </p:spPr>
        <p:txBody>
          <a:bodyPr/>
          <a:lstStyle/>
          <a:p>
            <a:pPr eaLnBrk="1" fontAlgn="auto" hangingPunct="1">
              <a:spcAft>
                <a:spcPts val="0"/>
              </a:spcAft>
              <a:defRPr/>
            </a:pPr>
            <a:r>
              <a:rPr lang="tr-TR" b="1" dirty="0" smtClean="0">
                <a:solidFill>
                  <a:srgbClr val="C00000"/>
                </a:solidFill>
                <a:latin typeface="Comic Sans MS" pitchFamily="66" charset="0"/>
              </a:rPr>
              <a:t>DİKKAT!</a:t>
            </a:r>
          </a:p>
        </p:txBody>
      </p:sp>
      <p:sp>
        <p:nvSpPr>
          <p:cNvPr id="26627" name="Rectangle 3"/>
          <p:cNvSpPr>
            <a:spLocks noGrp="1" noChangeArrowheads="1"/>
          </p:cNvSpPr>
          <p:nvPr>
            <p:ph idx="1"/>
          </p:nvPr>
        </p:nvSpPr>
        <p:spPr>
          <a:xfrm>
            <a:off x="457200" y="2708275"/>
            <a:ext cx="8229600" cy="3425825"/>
          </a:xfrm>
        </p:spPr>
        <p:txBody>
          <a:bodyPr/>
          <a:lstStyle/>
          <a:p>
            <a:pPr eaLnBrk="1" hangingPunct="1"/>
            <a:r>
              <a:rPr lang="tr-TR" b="1" smtClean="0">
                <a:solidFill>
                  <a:schemeClr val="tx1"/>
                </a:solidFill>
                <a:latin typeface="Comic Sans MS" pitchFamily="66" charset="0"/>
              </a:rPr>
              <a:t>Aydınlatılmış onam, sadece yapılan tıbbi müdahaleleri hukuka uygun hale getirir. </a:t>
            </a:r>
            <a:r>
              <a:rPr lang="tr-TR" b="1" smtClean="0">
                <a:solidFill>
                  <a:srgbClr val="002060"/>
                </a:solidFill>
                <a:latin typeface="Comic Sans MS" pitchFamily="66" charset="0"/>
              </a:rPr>
              <a:t>Hekimin yaptığı “Kusurlu” bir davranıştan kaynaklanan hukuksal sorumluluğu ortadan kaldırmaz!</a:t>
            </a:r>
            <a:r>
              <a:rPr lang="tr-TR" b="1" smtClean="0">
                <a:solidFill>
                  <a:schemeClr val="tx1"/>
                </a:solidFill>
                <a:latin typeface="Comic Sans MS" pitchFamily="66" charset="0"/>
              </a:rPr>
              <a:t/>
            </a:r>
            <a:br>
              <a:rPr lang="tr-TR" b="1" smtClean="0">
                <a:solidFill>
                  <a:schemeClr val="tx1"/>
                </a:solidFill>
                <a:latin typeface="Comic Sans MS" pitchFamily="66" charset="0"/>
              </a:rPr>
            </a:br>
            <a:endParaRPr lang="tr-TR" b="1" smtClean="0">
              <a:solidFill>
                <a:schemeClr val="tx1"/>
              </a:solidFill>
              <a:latin typeface="Comic Sans MS" pitchFamily="66" charset="0"/>
            </a:endParaRPr>
          </a:p>
        </p:txBody>
      </p:sp>
    </p:spTree>
    <p:extLst>
      <p:ext uri="{BB962C8B-B14F-4D97-AF65-F5344CB8AC3E}">
        <p14:creationId xmlns:p14="http://schemas.microsoft.com/office/powerpoint/2010/main" val="4144207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251520" y="1052736"/>
            <a:ext cx="8642350" cy="1143000"/>
          </a:xfrm>
          <a:solidFill>
            <a:schemeClr val="tx2">
              <a:lumMod val="90000"/>
            </a:schemeClr>
          </a:solidFill>
        </p:spPr>
        <p:txBody>
          <a:bodyPr>
            <a:normAutofit fontScale="90000"/>
          </a:bodyPr>
          <a:lstStyle/>
          <a:p>
            <a:pPr algn="ctr" eaLnBrk="1" fontAlgn="auto" hangingPunct="1">
              <a:spcAft>
                <a:spcPts val="0"/>
              </a:spcAft>
              <a:defRPr/>
            </a:pPr>
            <a:r>
              <a:rPr lang="tr-TR" b="1" dirty="0" smtClean="0">
                <a:solidFill>
                  <a:srgbClr val="002060"/>
                </a:solidFill>
                <a:latin typeface="Comic Sans MS" pitchFamily="66" charset="0"/>
              </a:rPr>
              <a:t>Çocuk Hekimliğinde Aydınlatılmış Onam</a:t>
            </a:r>
          </a:p>
        </p:txBody>
      </p:sp>
      <p:sp>
        <p:nvSpPr>
          <p:cNvPr id="28675" name="Rectangle 3"/>
          <p:cNvSpPr>
            <a:spLocks noGrp="1" noChangeArrowheads="1"/>
          </p:cNvSpPr>
          <p:nvPr>
            <p:ph idx="1"/>
          </p:nvPr>
        </p:nvSpPr>
        <p:spPr>
          <a:xfrm>
            <a:off x="457200" y="2420938"/>
            <a:ext cx="8229600" cy="3168650"/>
          </a:xfrm>
        </p:spPr>
        <p:txBody>
          <a:bodyPr/>
          <a:lstStyle/>
          <a:p>
            <a:pPr eaLnBrk="1" hangingPunct="1"/>
            <a:r>
              <a:rPr lang="tr-TR" b="1" dirty="0" smtClean="0">
                <a:solidFill>
                  <a:srgbClr val="C00000"/>
                </a:solidFill>
                <a:latin typeface="Comic Sans MS" pitchFamily="66" charset="0"/>
              </a:rPr>
              <a:t>Onam, çocuğun velisinden (anne-babasından) alınır. </a:t>
            </a:r>
            <a:r>
              <a:rPr lang="tr-TR" b="1" dirty="0" smtClean="0">
                <a:solidFill>
                  <a:schemeClr val="tx1"/>
                </a:solidFill>
                <a:latin typeface="Comic Sans MS" pitchFamily="66" charset="0"/>
              </a:rPr>
              <a:t>Ancak Çocuk Hakları Sözleşmesi ve Hasta Hakları Yönetmeliği (md 26’ya) göre; çocuktan da onam alınmalıdır.</a:t>
            </a:r>
          </a:p>
          <a:p>
            <a:pPr eaLnBrk="1" hangingPunct="1"/>
            <a:endParaRPr lang="tr-TR" dirty="0" smtClean="0">
              <a:solidFill>
                <a:schemeClr val="tx1"/>
              </a:solidFill>
              <a:latin typeface="Comic Sans MS" pitchFamily="66" charset="0"/>
            </a:endParaRPr>
          </a:p>
        </p:txBody>
      </p:sp>
    </p:spTree>
    <p:extLst>
      <p:ext uri="{BB962C8B-B14F-4D97-AF65-F5344CB8AC3E}">
        <p14:creationId xmlns:p14="http://schemas.microsoft.com/office/powerpoint/2010/main" val="1881248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250824" y="765175"/>
            <a:ext cx="8641655" cy="1143000"/>
          </a:xfrm>
          <a:solidFill>
            <a:schemeClr val="tx2">
              <a:lumMod val="90000"/>
            </a:schemeClr>
          </a:solidFill>
        </p:spPr>
        <p:txBody>
          <a:bodyPr>
            <a:normAutofit fontScale="90000"/>
          </a:bodyPr>
          <a:lstStyle/>
          <a:p>
            <a:pPr algn="ctr" eaLnBrk="1" fontAlgn="auto" hangingPunct="1">
              <a:spcAft>
                <a:spcPts val="0"/>
              </a:spcAft>
              <a:defRPr/>
            </a:pPr>
            <a:r>
              <a:rPr lang="tr-TR" b="1" dirty="0" smtClean="0">
                <a:solidFill>
                  <a:srgbClr val="002060"/>
                </a:solidFill>
                <a:latin typeface="Comic Sans MS" pitchFamily="66" charset="0"/>
              </a:rPr>
              <a:t>Çocuk </a:t>
            </a:r>
            <a:r>
              <a:rPr lang="tr-TR" b="1" dirty="0" err="1" smtClean="0">
                <a:solidFill>
                  <a:srgbClr val="002060"/>
                </a:solidFill>
                <a:latin typeface="Comic Sans MS" pitchFamily="66" charset="0"/>
              </a:rPr>
              <a:t>Hekİmlİğİnde</a:t>
            </a:r>
            <a:r>
              <a:rPr lang="tr-TR" b="1" dirty="0" smtClean="0">
                <a:solidFill>
                  <a:srgbClr val="002060"/>
                </a:solidFill>
                <a:latin typeface="Comic Sans MS" pitchFamily="66" charset="0"/>
              </a:rPr>
              <a:t> </a:t>
            </a:r>
            <a:r>
              <a:rPr lang="tr-TR" b="1" dirty="0" err="1" smtClean="0">
                <a:solidFill>
                  <a:srgbClr val="002060"/>
                </a:solidFill>
                <a:latin typeface="Comic Sans MS" pitchFamily="66" charset="0"/>
              </a:rPr>
              <a:t>AydInlatIlmIş</a:t>
            </a:r>
            <a:r>
              <a:rPr lang="tr-TR" b="1" dirty="0" smtClean="0">
                <a:solidFill>
                  <a:srgbClr val="002060"/>
                </a:solidFill>
                <a:latin typeface="Comic Sans MS" pitchFamily="66" charset="0"/>
              </a:rPr>
              <a:t> Onam</a:t>
            </a:r>
          </a:p>
        </p:txBody>
      </p:sp>
      <p:sp>
        <p:nvSpPr>
          <p:cNvPr id="29699" name="Rectangle 3"/>
          <p:cNvSpPr>
            <a:spLocks noGrp="1" noChangeArrowheads="1"/>
          </p:cNvSpPr>
          <p:nvPr>
            <p:ph idx="1"/>
          </p:nvPr>
        </p:nvSpPr>
        <p:spPr>
          <a:xfrm>
            <a:off x="457200" y="2060575"/>
            <a:ext cx="8229600" cy="4073525"/>
          </a:xfrm>
        </p:spPr>
        <p:txBody>
          <a:bodyPr/>
          <a:lstStyle/>
          <a:p>
            <a:pPr eaLnBrk="1" hangingPunct="1"/>
            <a:r>
              <a:rPr lang="tr-TR" smtClean="0">
                <a:solidFill>
                  <a:srgbClr val="C00000"/>
                </a:solidFill>
                <a:latin typeface="Comic Sans MS" pitchFamily="66" charset="0"/>
              </a:rPr>
              <a:t>Yakınları ve çocuğun kararı arasında uyumsuzluk olur ise </a:t>
            </a:r>
            <a:r>
              <a:rPr lang="tr-TR" smtClean="0">
                <a:solidFill>
                  <a:schemeClr val="tx1"/>
                </a:solidFill>
                <a:latin typeface="Comic Sans MS" pitchFamily="66" charset="0"/>
              </a:rPr>
              <a:t>yakınlarının kararı hekimin tıbbi kanaatine göre çocuğun lehine ise; yakınların kararına uyulur.</a:t>
            </a:r>
          </a:p>
          <a:p>
            <a:pPr eaLnBrk="1" hangingPunct="1"/>
            <a:endParaRPr lang="tr-TR" smtClean="0">
              <a:solidFill>
                <a:schemeClr val="tx1"/>
              </a:solidFill>
              <a:latin typeface="Comic Sans MS" pitchFamily="66" charset="0"/>
            </a:endParaRPr>
          </a:p>
          <a:p>
            <a:pPr eaLnBrk="1" hangingPunct="1"/>
            <a:r>
              <a:rPr lang="tr-TR" smtClean="0">
                <a:solidFill>
                  <a:schemeClr val="tx1"/>
                </a:solidFill>
                <a:latin typeface="Comic Sans MS" pitchFamily="66" charset="0"/>
              </a:rPr>
              <a:t> Böyle bir durumda hukuksal bir problem oluşmaz.</a:t>
            </a:r>
          </a:p>
        </p:txBody>
      </p:sp>
    </p:spTree>
    <p:extLst>
      <p:ext uri="{BB962C8B-B14F-4D97-AF65-F5344CB8AC3E}">
        <p14:creationId xmlns:p14="http://schemas.microsoft.com/office/powerpoint/2010/main" val="2789794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251520" y="548680"/>
            <a:ext cx="8642350" cy="1143000"/>
          </a:xfrm>
          <a:solidFill>
            <a:schemeClr val="tx2">
              <a:lumMod val="90000"/>
            </a:schemeClr>
          </a:solidFill>
        </p:spPr>
        <p:txBody>
          <a:bodyPr>
            <a:normAutofit fontScale="90000"/>
          </a:bodyPr>
          <a:lstStyle/>
          <a:p>
            <a:pPr algn="ctr" eaLnBrk="1" fontAlgn="auto" hangingPunct="1">
              <a:spcAft>
                <a:spcPts val="0"/>
              </a:spcAft>
              <a:defRPr/>
            </a:pPr>
            <a:r>
              <a:rPr lang="tr-TR" b="1" dirty="0" smtClean="0">
                <a:solidFill>
                  <a:srgbClr val="002060"/>
                </a:solidFill>
                <a:latin typeface="Comic Sans MS" pitchFamily="66" charset="0"/>
              </a:rPr>
              <a:t>Çocuk </a:t>
            </a:r>
            <a:r>
              <a:rPr lang="tr-TR" b="1" dirty="0" err="1" smtClean="0">
                <a:solidFill>
                  <a:srgbClr val="002060"/>
                </a:solidFill>
                <a:latin typeface="Comic Sans MS" pitchFamily="66" charset="0"/>
              </a:rPr>
              <a:t>Hekİmlİğİnde</a:t>
            </a:r>
            <a:r>
              <a:rPr lang="tr-TR" b="1" dirty="0" smtClean="0">
                <a:solidFill>
                  <a:srgbClr val="002060"/>
                </a:solidFill>
                <a:latin typeface="Comic Sans MS" pitchFamily="66" charset="0"/>
              </a:rPr>
              <a:t> </a:t>
            </a:r>
            <a:r>
              <a:rPr lang="tr-TR" b="1" dirty="0" err="1" smtClean="0">
                <a:solidFill>
                  <a:srgbClr val="002060"/>
                </a:solidFill>
                <a:latin typeface="Comic Sans MS" pitchFamily="66" charset="0"/>
              </a:rPr>
              <a:t>AydInlatIlmIş</a:t>
            </a:r>
            <a:r>
              <a:rPr lang="tr-TR" b="1" dirty="0" smtClean="0">
                <a:solidFill>
                  <a:srgbClr val="002060"/>
                </a:solidFill>
                <a:latin typeface="Comic Sans MS" pitchFamily="66" charset="0"/>
              </a:rPr>
              <a:t> Onam</a:t>
            </a:r>
            <a:r>
              <a:rPr lang="tr-TR" b="1" i="1" cap="none" dirty="0" smtClean="0">
                <a:solidFill>
                  <a:srgbClr val="FFFF00"/>
                </a:solidFill>
                <a:latin typeface="Comic Sans MS" pitchFamily="66" charset="0"/>
              </a:rPr>
              <a:t>(Has. Hak. </a:t>
            </a:r>
            <a:r>
              <a:rPr lang="tr-TR" b="1" i="1" cap="none" dirty="0" err="1" smtClean="0">
                <a:solidFill>
                  <a:srgbClr val="FFFF00"/>
                </a:solidFill>
                <a:latin typeface="Comic Sans MS" pitchFamily="66" charset="0"/>
              </a:rPr>
              <a:t>Yönt</a:t>
            </a:r>
            <a:r>
              <a:rPr lang="tr-TR" b="1" i="1" cap="none" dirty="0" smtClean="0">
                <a:solidFill>
                  <a:srgbClr val="FFFF00"/>
                </a:solidFill>
                <a:latin typeface="Comic Sans MS" pitchFamily="66" charset="0"/>
              </a:rPr>
              <a:t>. Md. 24)</a:t>
            </a:r>
            <a:r>
              <a:rPr lang="tr-TR" b="1" cap="none" dirty="0" smtClean="0">
                <a:solidFill>
                  <a:schemeClr val="tx1"/>
                </a:solidFill>
                <a:latin typeface="Comic Sans MS" pitchFamily="66" charset="0"/>
              </a:rPr>
              <a:t>. </a:t>
            </a:r>
            <a:endParaRPr lang="tr-TR" b="1" dirty="0" smtClean="0">
              <a:solidFill>
                <a:srgbClr val="002060"/>
              </a:solidFill>
              <a:latin typeface="Comic Sans MS" pitchFamily="66" charset="0"/>
            </a:endParaRPr>
          </a:p>
        </p:txBody>
      </p:sp>
      <p:sp>
        <p:nvSpPr>
          <p:cNvPr id="30723" name="Rectangle 3"/>
          <p:cNvSpPr>
            <a:spLocks noGrp="1" noChangeArrowheads="1"/>
          </p:cNvSpPr>
          <p:nvPr>
            <p:ph idx="1"/>
          </p:nvPr>
        </p:nvSpPr>
        <p:spPr>
          <a:xfrm>
            <a:off x="250825" y="1773238"/>
            <a:ext cx="8642350" cy="4464050"/>
          </a:xfrm>
        </p:spPr>
        <p:txBody>
          <a:bodyPr/>
          <a:lstStyle/>
          <a:p>
            <a:pPr eaLnBrk="1" hangingPunct="1"/>
            <a:r>
              <a:rPr lang="tr-TR" sz="3000" b="1" smtClean="0">
                <a:solidFill>
                  <a:schemeClr val="tx1"/>
                </a:solidFill>
                <a:latin typeface="Comic Sans MS" pitchFamily="66" charset="0"/>
              </a:rPr>
              <a:t>Çocuğun tıbbi müdahale hususunda kararı ne olursa olsun, </a:t>
            </a:r>
            <a:r>
              <a:rPr lang="tr-TR" sz="3000" b="1" smtClean="0">
                <a:solidFill>
                  <a:srgbClr val="C00000"/>
                </a:solidFill>
                <a:latin typeface="Comic Sans MS" pitchFamily="66" charset="0"/>
              </a:rPr>
              <a:t>yakınlarının kararı çocuğun aleyhine ise </a:t>
            </a:r>
            <a:r>
              <a:rPr lang="tr-TR" sz="3000" b="1" smtClean="0">
                <a:solidFill>
                  <a:schemeClr val="tx1"/>
                </a:solidFill>
                <a:latin typeface="Comic Sans MS" pitchFamily="66" charset="0"/>
              </a:rPr>
              <a:t>ve bu karar çocuğa önemli derecede zarar verecekse; </a:t>
            </a:r>
            <a:r>
              <a:rPr lang="tr-TR" sz="3000" b="1" smtClean="0">
                <a:solidFill>
                  <a:srgbClr val="FFFF00"/>
                </a:solidFill>
                <a:latin typeface="Comic Sans MS" pitchFamily="66" charset="0"/>
              </a:rPr>
              <a:t>mahkeme kararı yoluna gidilmelidir (TMK 272 ve 431).</a:t>
            </a:r>
          </a:p>
          <a:p>
            <a:r>
              <a:rPr lang="tr-TR" sz="3000" b="1" i="1" smtClean="0">
                <a:solidFill>
                  <a:schemeClr val="tx1"/>
                </a:solidFill>
                <a:latin typeface="Comic Sans MS" pitchFamily="66" charset="0"/>
              </a:rPr>
              <a:t>Acilen müdahale edilmediği takdirde hayatı veya hayati organlarından birisi tehdit altına girecek ise, </a:t>
            </a:r>
            <a:r>
              <a:rPr lang="tr-TR" sz="3000" b="1" i="1" smtClean="0">
                <a:solidFill>
                  <a:srgbClr val="FFFF00"/>
                </a:solidFill>
                <a:latin typeface="Comic Sans MS" pitchFamily="66" charset="0"/>
              </a:rPr>
              <a:t>izin şartı aranmaz</a:t>
            </a:r>
            <a:endParaRPr lang="tr-TR" sz="3000" b="1" smtClean="0">
              <a:solidFill>
                <a:schemeClr val="tx1"/>
              </a:solidFill>
              <a:latin typeface="Comic Sans MS" pitchFamily="66" charset="0"/>
            </a:endParaRPr>
          </a:p>
        </p:txBody>
      </p:sp>
    </p:spTree>
    <p:extLst>
      <p:ext uri="{BB962C8B-B14F-4D97-AF65-F5344CB8AC3E}">
        <p14:creationId xmlns:p14="http://schemas.microsoft.com/office/powerpoint/2010/main" val="1342711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251520" y="620688"/>
            <a:ext cx="8642350" cy="1646386"/>
          </a:xfrm>
          <a:solidFill>
            <a:schemeClr val="tx2">
              <a:lumMod val="90000"/>
            </a:schemeClr>
          </a:solidFill>
        </p:spPr>
        <p:txBody>
          <a:bodyPr/>
          <a:lstStyle/>
          <a:p>
            <a:pPr marL="0" lvl="7" fontAlgn="auto">
              <a:spcBef>
                <a:spcPts val="0"/>
              </a:spcBef>
              <a:spcAft>
                <a:spcPts val="0"/>
              </a:spcAft>
              <a:defRPr/>
            </a:pPr>
            <a:r>
              <a:rPr lang="tr-TR" sz="4000" b="1" dirty="0">
                <a:solidFill>
                  <a:srgbClr val="002060"/>
                </a:solidFill>
                <a:latin typeface="Comic Sans MS" pitchFamily="66" charset="0"/>
              </a:rPr>
              <a:t>HEKİMLİK YAPMA HAK ve YETKİSİ</a:t>
            </a:r>
          </a:p>
        </p:txBody>
      </p:sp>
      <p:sp>
        <p:nvSpPr>
          <p:cNvPr id="31747" name="Rectangle 3"/>
          <p:cNvSpPr>
            <a:spLocks noGrp="1" noChangeArrowheads="1"/>
          </p:cNvSpPr>
          <p:nvPr>
            <p:ph idx="1"/>
          </p:nvPr>
        </p:nvSpPr>
        <p:spPr>
          <a:xfrm>
            <a:off x="323850" y="2349500"/>
            <a:ext cx="8640763" cy="3311525"/>
          </a:xfrm>
        </p:spPr>
        <p:txBody>
          <a:bodyPr/>
          <a:lstStyle/>
          <a:p>
            <a:pPr eaLnBrk="1" hangingPunct="1"/>
            <a:endParaRPr lang="tr-TR" sz="2400" b="1" smtClean="0">
              <a:solidFill>
                <a:schemeClr val="tx1"/>
              </a:solidFill>
              <a:latin typeface="Comic Sans MS" pitchFamily="66" charset="0"/>
            </a:endParaRPr>
          </a:p>
          <a:p>
            <a:pPr algn="just" eaLnBrk="1" hangingPunct="1"/>
            <a:r>
              <a:rPr lang="tr-TR" smtClean="0">
                <a:solidFill>
                  <a:schemeClr val="tx1"/>
                </a:solidFill>
                <a:latin typeface="Comic Sans MS" pitchFamily="66" charset="0"/>
                <a:cs typeface="Times New Roman" pitchFamily="18" charset="0"/>
              </a:rPr>
              <a:t>  Türkiye Cumhuriyeti </a:t>
            </a:r>
            <a:r>
              <a:rPr lang="tr-TR" smtClean="0">
                <a:solidFill>
                  <a:schemeClr val="tx1"/>
                </a:solidFill>
                <a:latin typeface="Comic Sans MS" pitchFamily="66" charset="0"/>
              </a:rPr>
              <a:t>v</a:t>
            </a:r>
            <a:r>
              <a:rPr lang="tr-TR" smtClean="0">
                <a:solidFill>
                  <a:schemeClr val="tx1"/>
                </a:solidFill>
                <a:latin typeface="Comic Sans MS" pitchFamily="66" charset="0"/>
                <a:cs typeface="Times New Roman" pitchFamily="18" charset="0"/>
              </a:rPr>
              <a:t>atandaşı </a:t>
            </a:r>
            <a:r>
              <a:rPr lang="tr-TR" smtClean="0">
                <a:solidFill>
                  <a:schemeClr val="tx1"/>
                </a:solidFill>
                <a:latin typeface="Comic Sans MS" pitchFamily="66" charset="0"/>
              </a:rPr>
              <a:t>o</a:t>
            </a:r>
            <a:r>
              <a:rPr lang="tr-TR" smtClean="0">
                <a:solidFill>
                  <a:schemeClr val="tx1"/>
                </a:solidFill>
                <a:latin typeface="Comic Sans MS" pitchFamily="66" charset="0"/>
                <a:cs typeface="Times New Roman" pitchFamily="18" charset="0"/>
              </a:rPr>
              <a:t>lmak</a:t>
            </a:r>
          </a:p>
          <a:p>
            <a:pPr algn="just" eaLnBrk="1" hangingPunct="1"/>
            <a:r>
              <a:rPr lang="tr-TR" smtClean="0">
                <a:solidFill>
                  <a:schemeClr val="tx1"/>
                </a:solidFill>
                <a:latin typeface="Comic Sans MS" pitchFamily="66" charset="0"/>
                <a:cs typeface="Times New Roman" pitchFamily="18" charset="0"/>
              </a:rPr>
              <a:t>  Tıp Fakültesi diploması </a:t>
            </a:r>
            <a:r>
              <a:rPr lang="tr-TR" smtClean="0">
                <a:solidFill>
                  <a:schemeClr val="tx1"/>
                </a:solidFill>
                <a:latin typeface="Comic Sans MS" pitchFamily="66" charset="0"/>
              </a:rPr>
              <a:t>o</a:t>
            </a:r>
            <a:r>
              <a:rPr lang="tr-TR" smtClean="0">
                <a:solidFill>
                  <a:schemeClr val="tx1"/>
                </a:solidFill>
                <a:latin typeface="Comic Sans MS" pitchFamily="66" charset="0"/>
                <a:cs typeface="Times New Roman" pitchFamily="18" charset="0"/>
              </a:rPr>
              <a:t>lmak</a:t>
            </a:r>
          </a:p>
          <a:p>
            <a:pPr algn="just" eaLnBrk="1" hangingPunct="1">
              <a:buFont typeface="Wingdings" pitchFamily="2" charset="2"/>
              <a:buNone/>
            </a:pPr>
            <a:r>
              <a:rPr lang="tr-TR" smtClean="0">
                <a:solidFill>
                  <a:schemeClr val="tx1"/>
                </a:solidFill>
                <a:latin typeface="Comic Sans MS" pitchFamily="66" charset="0"/>
                <a:cs typeface="Times New Roman" pitchFamily="18" charset="0"/>
              </a:rPr>
              <a:t>   	</a:t>
            </a:r>
            <a:r>
              <a:rPr lang="tr-TR" smtClean="0">
                <a:solidFill>
                  <a:srgbClr val="C00000"/>
                </a:solidFill>
                <a:latin typeface="Comic Sans MS" pitchFamily="66" charset="0"/>
                <a:cs typeface="Times New Roman" pitchFamily="18" charset="0"/>
              </a:rPr>
              <a:t>* Diploma yurt dışından ise T. C. Sağlık 	Bakanlığı’ndan denklik onayı olmalı.</a:t>
            </a:r>
            <a:endParaRPr lang="tr-TR" b="1" smtClean="0">
              <a:solidFill>
                <a:srgbClr val="C00000"/>
              </a:solidFill>
              <a:latin typeface="Comic Sans MS" pitchFamily="66" charset="0"/>
            </a:endParaRPr>
          </a:p>
        </p:txBody>
      </p:sp>
    </p:spTree>
    <p:extLst>
      <p:ext uri="{BB962C8B-B14F-4D97-AF65-F5344CB8AC3E}">
        <p14:creationId xmlns:p14="http://schemas.microsoft.com/office/powerpoint/2010/main" val="424082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251520" y="620688"/>
            <a:ext cx="8642350" cy="1646386"/>
          </a:xfrm>
          <a:solidFill>
            <a:schemeClr val="tx2">
              <a:lumMod val="90000"/>
            </a:schemeClr>
          </a:solidFill>
        </p:spPr>
        <p:txBody>
          <a:bodyPr>
            <a:noAutofit/>
          </a:bodyPr>
          <a:lstStyle/>
          <a:p>
            <a:pPr marL="0" lvl="7" algn="ctr" fontAlgn="auto">
              <a:spcBef>
                <a:spcPts val="0"/>
              </a:spcBef>
              <a:spcAft>
                <a:spcPts val="0"/>
              </a:spcAft>
              <a:defRPr/>
            </a:pPr>
            <a:r>
              <a:rPr lang="tr-TR" sz="3200" b="1" dirty="0">
                <a:solidFill>
                  <a:srgbClr val="002060"/>
                </a:solidFill>
                <a:latin typeface="Comic Sans MS" pitchFamily="66" charset="0"/>
              </a:rPr>
              <a:t>HEKİMİN HASTASINA KARŞI SÖZLEŞMEDEN DOĞAN </a:t>
            </a:r>
            <a:r>
              <a:rPr lang="tr-TR" sz="3200" b="1" dirty="0" smtClean="0">
                <a:solidFill>
                  <a:srgbClr val="002060"/>
                </a:solidFill>
                <a:latin typeface="Comic Sans MS" pitchFamily="66" charset="0"/>
              </a:rPr>
              <a:t>SORUMLULUKLARI</a:t>
            </a:r>
            <a:endParaRPr lang="tr-TR" sz="3200" b="1" dirty="0">
              <a:solidFill>
                <a:srgbClr val="002060"/>
              </a:solidFill>
              <a:latin typeface="Comic Sans MS" pitchFamily="66" charset="0"/>
            </a:endParaRPr>
          </a:p>
        </p:txBody>
      </p:sp>
      <p:sp>
        <p:nvSpPr>
          <p:cNvPr id="32771" name="Rectangle 3"/>
          <p:cNvSpPr>
            <a:spLocks noGrp="1" noChangeArrowheads="1"/>
          </p:cNvSpPr>
          <p:nvPr>
            <p:ph idx="1"/>
          </p:nvPr>
        </p:nvSpPr>
        <p:spPr>
          <a:xfrm>
            <a:off x="323850" y="2349500"/>
            <a:ext cx="8640763" cy="3600450"/>
          </a:xfrm>
        </p:spPr>
        <p:txBody>
          <a:bodyPr/>
          <a:lstStyle/>
          <a:p>
            <a:pPr algn="just" eaLnBrk="1" hangingPunct="1">
              <a:buFont typeface="Wingdings 2" pitchFamily="18" charset="2"/>
              <a:buNone/>
            </a:pPr>
            <a:r>
              <a:rPr lang="tr-TR" b="1" dirty="0" smtClean="0">
                <a:solidFill>
                  <a:schemeClr val="tx1"/>
                </a:solidFill>
                <a:latin typeface="Comic Sans MS" pitchFamily="66" charset="0"/>
                <a:cs typeface="Times New Roman" pitchFamily="18" charset="0"/>
              </a:rPr>
              <a:t>► İçten bağlılık (sadakat)</a:t>
            </a:r>
          </a:p>
          <a:p>
            <a:pPr algn="just" eaLnBrk="1" hangingPunct="1">
              <a:buFont typeface="Wingdings 2" pitchFamily="18" charset="2"/>
              <a:buNone/>
            </a:pPr>
            <a:r>
              <a:rPr lang="tr-TR" b="1" dirty="0" smtClean="0">
                <a:solidFill>
                  <a:schemeClr val="tx1"/>
                </a:solidFill>
                <a:latin typeface="Comic Sans MS" pitchFamily="66" charset="0"/>
                <a:cs typeface="Times New Roman" pitchFamily="18" charset="0"/>
              </a:rPr>
              <a:t>► Sır Saklama</a:t>
            </a:r>
          </a:p>
          <a:p>
            <a:pPr algn="just" eaLnBrk="1" hangingPunct="1">
              <a:buFont typeface="Wingdings 2" pitchFamily="18" charset="2"/>
              <a:buNone/>
            </a:pPr>
            <a:r>
              <a:rPr lang="tr-TR" b="1" dirty="0" smtClean="0">
                <a:solidFill>
                  <a:schemeClr val="tx1"/>
                </a:solidFill>
                <a:latin typeface="Comic Sans MS" pitchFamily="66" charset="0"/>
                <a:cs typeface="Times New Roman" pitchFamily="18" charset="0"/>
              </a:rPr>
              <a:t>► Özen</a:t>
            </a:r>
          </a:p>
          <a:p>
            <a:pPr algn="just" eaLnBrk="1" hangingPunct="1">
              <a:buFont typeface="Wingdings 2" pitchFamily="18" charset="2"/>
              <a:buNone/>
            </a:pPr>
            <a:r>
              <a:rPr lang="tr-TR" b="1" dirty="0" smtClean="0">
                <a:solidFill>
                  <a:schemeClr val="tx1"/>
                </a:solidFill>
                <a:latin typeface="Comic Sans MS" pitchFamily="66" charset="0"/>
                <a:cs typeface="Times New Roman" pitchFamily="18" charset="0"/>
              </a:rPr>
              <a:t>► Tedaviyi yürütme güvencesi</a:t>
            </a:r>
          </a:p>
          <a:p>
            <a:pPr algn="just" eaLnBrk="1" hangingPunct="1">
              <a:buFont typeface="Wingdings 2" pitchFamily="18" charset="2"/>
              <a:buNone/>
            </a:pPr>
            <a:r>
              <a:rPr lang="tr-TR" b="1" dirty="0" smtClean="0">
                <a:solidFill>
                  <a:schemeClr val="tx1"/>
                </a:solidFill>
                <a:latin typeface="Comic Sans MS" pitchFamily="66" charset="0"/>
                <a:cs typeface="Times New Roman" pitchFamily="18" charset="0"/>
              </a:rPr>
              <a:t>► Kayıt tutma</a:t>
            </a:r>
            <a:endParaRPr lang="tr-TR" sz="4000" b="1" dirty="0" smtClean="0">
              <a:solidFill>
                <a:schemeClr val="tx1"/>
              </a:solidFill>
              <a:latin typeface="Comic Sans MS" pitchFamily="66" charset="0"/>
            </a:endParaRPr>
          </a:p>
        </p:txBody>
      </p:sp>
    </p:spTree>
    <p:extLst>
      <p:ext uri="{BB962C8B-B14F-4D97-AF65-F5344CB8AC3E}">
        <p14:creationId xmlns:p14="http://schemas.microsoft.com/office/powerpoint/2010/main" val="378945788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1145</Words>
  <Application>Microsoft Office PowerPoint</Application>
  <PresentationFormat>Ekran Gösterisi (4:3)</PresentationFormat>
  <Paragraphs>163</Paragraphs>
  <Slides>30</Slides>
  <Notes>9</Notes>
  <HiddenSlides>0</HiddenSlides>
  <MMClips>0</MMClips>
  <ScaleCrop>false</ScaleCrop>
  <HeadingPairs>
    <vt:vector size="4" baseType="variant">
      <vt:variant>
        <vt:lpstr>Tema</vt:lpstr>
      </vt:variant>
      <vt:variant>
        <vt:i4>2</vt:i4>
      </vt:variant>
      <vt:variant>
        <vt:lpstr>Slayt Başlıkları</vt:lpstr>
      </vt:variant>
      <vt:variant>
        <vt:i4>30</vt:i4>
      </vt:variant>
    </vt:vector>
  </HeadingPairs>
  <TitlesOfParts>
    <vt:vector size="32" baseType="lpstr">
      <vt:lpstr>Ofis Teması</vt:lpstr>
      <vt:lpstr>Metro</vt:lpstr>
      <vt:lpstr>“Hekimlik” mesleği… </vt:lpstr>
      <vt:lpstr>İzin verilen risk</vt:lpstr>
      <vt:lpstr>Komplikasyon  Malpraktis</vt:lpstr>
      <vt:lpstr>Komplikasyon  Malpraktis</vt:lpstr>
      <vt:lpstr>Malpraktis…</vt:lpstr>
      <vt:lpstr>Malpraktis  (Tıbbi uygulama hataları)</vt:lpstr>
      <vt:lpstr>Malpraktis…</vt:lpstr>
      <vt:lpstr>Sık rastlanılan bir malpraktis konusu: “Aydınlatılmış Onam”</vt:lpstr>
      <vt:lpstr>PowerPoint Sunusu</vt:lpstr>
      <vt:lpstr>Sorumluluk kime ait?</vt:lpstr>
      <vt:lpstr>Sorumlu kim?</vt:lpstr>
      <vt:lpstr>Aydınlatılmış Onam</vt:lpstr>
      <vt:lpstr>Aydınlatılmış Onam</vt:lpstr>
      <vt:lpstr>Aydınlatılmış Onam</vt:lpstr>
      <vt:lpstr>Aydınlatılmış Onam</vt:lpstr>
      <vt:lpstr>PowerPoint Sunusu</vt:lpstr>
      <vt:lpstr>Aydınlatılmış Onam</vt:lpstr>
      <vt:lpstr>Aydınlatılmış Onam (Şekli ve İspatı)</vt:lpstr>
      <vt:lpstr>Aydınlatılmış Onam (Şekli ve İspatı)</vt:lpstr>
      <vt:lpstr>Aydınlatılmış Onam</vt:lpstr>
      <vt:lpstr>HASTANIN ONAMI (RIZASI) 1</vt:lpstr>
      <vt:lpstr>Aydınlatmanın Ortadan Kalktığı Haller:</vt:lpstr>
      <vt:lpstr>Aydınlatmanın Ortadan Kalktığı Haller:</vt:lpstr>
      <vt:lpstr>ONAM FORMLARI</vt:lpstr>
      <vt:lpstr>DİKKAT!</vt:lpstr>
      <vt:lpstr>Çocuk Hekimliğinde Aydınlatılmış Onam</vt:lpstr>
      <vt:lpstr>Çocuk Hekİmlİğİnde AydInlatIlmIş Onam</vt:lpstr>
      <vt:lpstr>Çocuk Hekİmlİğİnde AydInlatIlmIş Onam(Has. Hak. Yönt. Md. 24). </vt:lpstr>
      <vt:lpstr>HEKİMLİK YAPMA HAK ve YETKİSİ</vt:lpstr>
      <vt:lpstr>HEKİMİN HASTASINA KARŞI SÖZLEŞMEDEN DOĞAN SORUMLULUKLARI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“Hekimlik” mesleği… </dc:title>
  <dc:creator>Acer</dc:creator>
  <cp:lastModifiedBy>Acer</cp:lastModifiedBy>
  <cp:revision>1</cp:revision>
  <dcterms:created xsi:type="dcterms:W3CDTF">2020-03-03T07:37:04Z</dcterms:created>
  <dcterms:modified xsi:type="dcterms:W3CDTF">2020-03-03T07:39:36Z</dcterms:modified>
</cp:coreProperties>
</file>